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  <p:sldMasterId id="2147483706" r:id="rId6"/>
    <p:sldMasterId id="2147483720" r:id="rId7"/>
    <p:sldMasterId id="2147483762" r:id="rId8"/>
  </p:sldMasterIdLst>
  <p:notesMasterIdLst>
    <p:notesMasterId r:id="rId27"/>
  </p:notesMasterIdLst>
  <p:sldIdLst>
    <p:sldId id="257" r:id="rId9"/>
    <p:sldId id="260" r:id="rId10"/>
    <p:sldId id="691" r:id="rId11"/>
    <p:sldId id="655" r:id="rId12"/>
    <p:sldId id="664" r:id="rId13"/>
    <p:sldId id="663" r:id="rId14"/>
    <p:sldId id="262" r:id="rId15"/>
    <p:sldId id="690" r:id="rId16"/>
    <p:sldId id="692" r:id="rId17"/>
    <p:sldId id="693" r:id="rId18"/>
    <p:sldId id="609" r:id="rId19"/>
    <p:sldId id="694" r:id="rId20"/>
    <p:sldId id="668" r:id="rId21"/>
    <p:sldId id="669" r:id="rId22"/>
    <p:sldId id="671" r:id="rId23"/>
    <p:sldId id="688" r:id="rId24"/>
    <p:sldId id="258" r:id="rId25"/>
    <p:sldId id="277" r:id="rId26"/>
  </p:sldIdLst>
  <p:sldSz cx="9144000" cy="5143500" type="screen16x9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155697"/>
    <a:srgbClr val="83C55B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362BB-DC00-49E9-9260-B9812860CD24}" v="86" dt="2021-05-20T09:21:34.788"/>
    <p1510:client id="{E9F0ECEE-7E63-49C6-AECF-789DD0D02D06}" v="106" dt="2021-05-20T10:10:44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738" y="144"/>
      </p:cViewPr>
      <p:guideLst>
        <p:guide orient="horz" pos="2749"/>
        <p:guide pos="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ustomXml" Target="../customXml/item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C6393-8B47-443D-B31F-5C5E629217F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03D6342-1BF6-40FB-94D9-102C4E86299A}">
      <dgm:prSet phldrT="[Text]"/>
      <dgm:spPr>
        <a:solidFill>
          <a:srgbClr val="660033"/>
        </a:solidFill>
      </dgm:spPr>
      <dgm:t>
        <a:bodyPr/>
        <a:lstStyle/>
        <a:p>
          <a:r>
            <a:rPr lang="sv-SE" b="1"/>
            <a:t>Dec</a:t>
          </a:r>
          <a:br>
            <a:rPr lang="sv-SE" b="1"/>
          </a:br>
          <a:r>
            <a:rPr lang="sv-SE" b="1"/>
            <a:t>2020</a:t>
          </a:r>
        </a:p>
      </dgm:t>
    </dgm:pt>
    <dgm:pt modelId="{B713E3CB-3072-4A0B-830E-6C26EB7E7A08}" type="parTrans" cxnId="{0DDDC13A-9E2E-4BF6-8548-C01EB988A86F}">
      <dgm:prSet/>
      <dgm:spPr/>
      <dgm:t>
        <a:bodyPr/>
        <a:lstStyle/>
        <a:p>
          <a:endParaRPr lang="sv-SE"/>
        </a:p>
      </dgm:t>
    </dgm:pt>
    <dgm:pt modelId="{80712162-6E39-4FC5-9A81-C48451E67FCB}" type="sibTrans" cxnId="{0DDDC13A-9E2E-4BF6-8548-C01EB988A86F}">
      <dgm:prSet/>
      <dgm:spPr/>
      <dgm:t>
        <a:bodyPr/>
        <a:lstStyle/>
        <a:p>
          <a:endParaRPr lang="sv-SE"/>
        </a:p>
      </dgm:t>
    </dgm:pt>
    <dgm:pt modelId="{F59C60B2-4353-4F7B-8826-365C88A581F1}">
      <dgm:prSet phldrT="[Text]" custT="1"/>
      <dgm:spPr>
        <a:solidFill>
          <a:srgbClr val="FF6699">
            <a:alpha val="89804"/>
          </a:srgbClr>
        </a:solidFill>
      </dgm:spPr>
      <dgm:t>
        <a:bodyPr anchor="ctr"/>
        <a:lstStyle/>
        <a:p>
          <a:pPr algn="l"/>
          <a:r>
            <a:rPr lang="sv-SE" sz="1800"/>
            <a:t>Beslut om gemensam </a:t>
          </a:r>
          <a:br>
            <a:rPr lang="sv-SE" sz="1800"/>
          </a:br>
          <a:r>
            <a:rPr lang="sv-SE" sz="1800"/>
            <a:t>målbild i politiska samverkansberedningen</a:t>
          </a:r>
        </a:p>
      </dgm:t>
    </dgm:pt>
    <dgm:pt modelId="{60D96F81-71A2-4A57-AB1C-9805DE13EA59}" type="parTrans" cxnId="{D3877E88-0448-4552-8D07-6CE8F74257B4}">
      <dgm:prSet/>
      <dgm:spPr/>
      <dgm:t>
        <a:bodyPr/>
        <a:lstStyle/>
        <a:p>
          <a:endParaRPr lang="sv-SE"/>
        </a:p>
      </dgm:t>
    </dgm:pt>
    <dgm:pt modelId="{F883E19C-E754-480B-A976-0A074C6885F7}" type="sibTrans" cxnId="{D3877E88-0448-4552-8D07-6CE8F74257B4}">
      <dgm:prSet/>
      <dgm:spPr/>
      <dgm:t>
        <a:bodyPr/>
        <a:lstStyle/>
        <a:p>
          <a:endParaRPr lang="sv-SE"/>
        </a:p>
      </dgm:t>
    </dgm:pt>
    <dgm:pt modelId="{3E25CEA9-3367-43DB-AF82-FA535CCBD2F7}">
      <dgm:prSet phldrT="[Text]"/>
      <dgm:spPr>
        <a:solidFill>
          <a:srgbClr val="660066"/>
        </a:solidFill>
      </dgm:spPr>
      <dgm:t>
        <a:bodyPr/>
        <a:lstStyle/>
        <a:p>
          <a:r>
            <a:rPr lang="sv-SE" b="1"/>
            <a:t>Feb</a:t>
          </a:r>
          <a:br>
            <a:rPr lang="sv-SE" b="1"/>
          </a:br>
          <a:r>
            <a:rPr lang="sv-SE" b="1"/>
            <a:t>2021</a:t>
          </a:r>
        </a:p>
      </dgm:t>
    </dgm:pt>
    <dgm:pt modelId="{6D5B4DE5-50E3-4867-A6E1-B9EF1CB0D98E}" type="parTrans" cxnId="{1F2E26D5-F329-4190-9EC9-BDBBD5AF305E}">
      <dgm:prSet/>
      <dgm:spPr/>
      <dgm:t>
        <a:bodyPr/>
        <a:lstStyle/>
        <a:p>
          <a:endParaRPr lang="sv-SE"/>
        </a:p>
      </dgm:t>
    </dgm:pt>
    <dgm:pt modelId="{268FF3CA-F683-4F24-B608-0699046964D4}" type="sibTrans" cxnId="{1F2E26D5-F329-4190-9EC9-BDBBD5AF305E}">
      <dgm:prSet/>
      <dgm:spPr/>
      <dgm:t>
        <a:bodyPr/>
        <a:lstStyle/>
        <a:p>
          <a:endParaRPr lang="sv-SE"/>
        </a:p>
      </dgm:t>
    </dgm:pt>
    <dgm:pt modelId="{236BA6BE-919F-40C7-8F76-FF0D0CE18464}">
      <dgm:prSet phldrT="[Text]" custT="1"/>
      <dgm:spPr>
        <a:solidFill>
          <a:srgbClr val="CC66FF">
            <a:alpha val="89804"/>
          </a:srgbClr>
        </a:solidFill>
      </dgm:spPr>
      <dgm:t>
        <a:bodyPr anchor="ctr" anchorCtr="0"/>
        <a:lstStyle/>
        <a:p>
          <a:r>
            <a:rPr lang="sv-SE" sz="1800"/>
            <a:t>19/2 Kick off Nära vård </a:t>
          </a:r>
        </a:p>
      </dgm:t>
    </dgm:pt>
    <dgm:pt modelId="{7C88EEC1-837F-4550-8D4F-02E7484A0779}" type="parTrans" cxnId="{BE312526-8DA2-4A44-971D-79EBD5625506}">
      <dgm:prSet/>
      <dgm:spPr/>
      <dgm:t>
        <a:bodyPr/>
        <a:lstStyle/>
        <a:p>
          <a:endParaRPr lang="sv-SE"/>
        </a:p>
      </dgm:t>
    </dgm:pt>
    <dgm:pt modelId="{A47C50BC-78E4-4927-99DC-619A52010916}" type="sibTrans" cxnId="{BE312526-8DA2-4A44-971D-79EBD5625506}">
      <dgm:prSet/>
      <dgm:spPr/>
      <dgm:t>
        <a:bodyPr/>
        <a:lstStyle/>
        <a:p>
          <a:endParaRPr lang="sv-SE"/>
        </a:p>
      </dgm:t>
    </dgm:pt>
    <dgm:pt modelId="{69E385C5-9983-4CA2-980D-07BF30D1A385}" type="pres">
      <dgm:prSet presAssocID="{6DFC6393-8B47-443D-B31F-5C5E629217FF}" presName="theList" presStyleCnt="0">
        <dgm:presLayoutVars>
          <dgm:dir/>
          <dgm:animLvl val="lvl"/>
          <dgm:resizeHandles val="exact"/>
        </dgm:presLayoutVars>
      </dgm:prSet>
      <dgm:spPr/>
    </dgm:pt>
    <dgm:pt modelId="{B710D5FC-8AB6-48A7-94F0-556196D054DA}" type="pres">
      <dgm:prSet presAssocID="{E03D6342-1BF6-40FB-94D9-102C4E86299A}" presName="compNode" presStyleCnt="0"/>
      <dgm:spPr/>
    </dgm:pt>
    <dgm:pt modelId="{3DD56FCC-AF2E-4FFF-9B48-A96298E4CE14}" type="pres">
      <dgm:prSet presAssocID="{E03D6342-1BF6-40FB-94D9-102C4E86299A}" presName="noGeometry" presStyleCnt="0"/>
      <dgm:spPr/>
    </dgm:pt>
    <dgm:pt modelId="{21D66259-3E61-4F6F-8F3B-B758EBECD06E}" type="pres">
      <dgm:prSet presAssocID="{E03D6342-1BF6-40FB-94D9-102C4E86299A}" presName="childTextVisible" presStyleLbl="bgAccFollowNode1" presStyleIdx="0" presStyleCnt="2" custScaleX="206516" custLinFactNeighborX="-76095" custLinFactNeighborY="-42953">
        <dgm:presLayoutVars>
          <dgm:bulletEnabled val="1"/>
        </dgm:presLayoutVars>
      </dgm:prSet>
      <dgm:spPr/>
    </dgm:pt>
    <dgm:pt modelId="{F6C18491-1BF0-4778-AC94-CD3EFDCA1F29}" type="pres">
      <dgm:prSet presAssocID="{E03D6342-1BF6-40FB-94D9-102C4E86299A}" presName="childTextHidden" presStyleLbl="bgAccFollowNode1" presStyleIdx="0" presStyleCnt="2"/>
      <dgm:spPr/>
    </dgm:pt>
    <dgm:pt modelId="{C13D2EEA-2D91-4918-AE46-548FFB60341D}" type="pres">
      <dgm:prSet presAssocID="{E03D6342-1BF6-40FB-94D9-102C4E86299A}" presName="parentText" presStyleLbl="node1" presStyleIdx="0" presStyleCnt="2" custScaleX="80848" custScaleY="74452" custLinFactNeighborX="-68058" custLinFactNeighborY="-9347">
        <dgm:presLayoutVars>
          <dgm:chMax val="1"/>
          <dgm:bulletEnabled val="1"/>
        </dgm:presLayoutVars>
      </dgm:prSet>
      <dgm:spPr/>
    </dgm:pt>
    <dgm:pt modelId="{FEE4720E-FFFE-49E7-8774-7011FD4B807C}" type="pres">
      <dgm:prSet presAssocID="{E03D6342-1BF6-40FB-94D9-102C4E86299A}" presName="aSpace" presStyleCnt="0"/>
      <dgm:spPr/>
    </dgm:pt>
    <dgm:pt modelId="{60266861-2286-4094-8CA5-7D9446C674CB}" type="pres">
      <dgm:prSet presAssocID="{3E25CEA9-3367-43DB-AF82-FA535CCBD2F7}" presName="compNode" presStyleCnt="0"/>
      <dgm:spPr/>
    </dgm:pt>
    <dgm:pt modelId="{8A759C3E-1450-499E-882F-0FDDBBC8322B}" type="pres">
      <dgm:prSet presAssocID="{3E25CEA9-3367-43DB-AF82-FA535CCBD2F7}" presName="noGeometry" presStyleCnt="0"/>
      <dgm:spPr/>
    </dgm:pt>
    <dgm:pt modelId="{10A544E0-6D0E-4010-AEC8-35DC886311D1}" type="pres">
      <dgm:prSet presAssocID="{3E25CEA9-3367-43DB-AF82-FA535CCBD2F7}" presName="childTextVisible" presStyleLbl="bgAccFollowNode1" presStyleIdx="1" presStyleCnt="2" custScaleX="153153" custLinFactNeighborX="3136" custLinFactNeighborY="-1130">
        <dgm:presLayoutVars>
          <dgm:bulletEnabled val="1"/>
        </dgm:presLayoutVars>
      </dgm:prSet>
      <dgm:spPr/>
    </dgm:pt>
    <dgm:pt modelId="{EF100834-9760-424D-8114-2A9642E3C290}" type="pres">
      <dgm:prSet presAssocID="{3E25CEA9-3367-43DB-AF82-FA535CCBD2F7}" presName="childTextHidden" presStyleLbl="bgAccFollowNode1" presStyleIdx="1" presStyleCnt="2"/>
      <dgm:spPr/>
    </dgm:pt>
    <dgm:pt modelId="{44E7C38A-5A76-4625-85CD-9C26AACD8761}" type="pres">
      <dgm:prSet presAssocID="{3E25CEA9-3367-43DB-AF82-FA535CCBD2F7}" presName="parentText" presStyleLbl="node1" presStyleIdx="1" presStyleCnt="2" custScaleX="78629" custScaleY="73716" custLinFactNeighborX="5686" custLinFactNeighborY="-9347">
        <dgm:presLayoutVars>
          <dgm:chMax val="1"/>
          <dgm:bulletEnabled val="1"/>
        </dgm:presLayoutVars>
      </dgm:prSet>
      <dgm:spPr/>
    </dgm:pt>
  </dgm:ptLst>
  <dgm:cxnLst>
    <dgm:cxn modelId="{AE856803-5DC5-46AF-ABD7-89CDB7547A37}" type="presOf" srcId="{236BA6BE-919F-40C7-8F76-FF0D0CE18464}" destId="{10A544E0-6D0E-4010-AEC8-35DC886311D1}" srcOrd="0" destOrd="0" presId="urn:microsoft.com/office/officeart/2005/8/layout/hProcess6"/>
    <dgm:cxn modelId="{BE312526-8DA2-4A44-971D-79EBD5625506}" srcId="{3E25CEA9-3367-43DB-AF82-FA535CCBD2F7}" destId="{236BA6BE-919F-40C7-8F76-FF0D0CE18464}" srcOrd="0" destOrd="0" parTransId="{7C88EEC1-837F-4550-8D4F-02E7484A0779}" sibTransId="{A47C50BC-78E4-4927-99DC-619A52010916}"/>
    <dgm:cxn modelId="{0DDDC13A-9E2E-4BF6-8548-C01EB988A86F}" srcId="{6DFC6393-8B47-443D-B31F-5C5E629217FF}" destId="{E03D6342-1BF6-40FB-94D9-102C4E86299A}" srcOrd="0" destOrd="0" parTransId="{B713E3CB-3072-4A0B-830E-6C26EB7E7A08}" sibTransId="{80712162-6E39-4FC5-9A81-C48451E67FCB}"/>
    <dgm:cxn modelId="{4F3AE83B-997D-4E12-8AE1-DF293CB0A650}" type="presOf" srcId="{F59C60B2-4353-4F7B-8826-365C88A581F1}" destId="{F6C18491-1BF0-4778-AC94-CD3EFDCA1F29}" srcOrd="1" destOrd="0" presId="urn:microsoft.com/office/officeart/2005/8/layout/hProcess6"/>
    <dgm:cxn modelId="{1399195D-24EF-4E8A-983F-10CBA2A49B6E}" type="presOf" srcId="{F59C60B2-4353-4F7B-8826-365C88A581F1}" destId="{21D66259-3E61-4F6F-8F3B-B758EBECD06E}" srcOrd="0" destOrd="0" presId="urn:microsoft.com/office/officeart/2005/8/layout/hProcess6"/>
    <dgm:cxn modelId="{916FF15F-6309-43AA-828B-2BE96DBDAB70}" type="presOf" srcId="{236BA6BE-919F-40C7-8F76-FF0D0CE18464}" destId="{EF100834-9760-424D-8114-2A9642E3C290}" srcOrd="1" destOrd="0" presId="urn:microsoft.com/office/officeart/2005/8/layout/hProcess6"/>
    <dgm:cxn modelId="{A3E8B083-E007-4018-A55F-A6043EF40FFE}" type="presOf" srcId="{E03D6342-1BF6-40FB-94D9-102C4E86299A}" destId="{C13D2EEA-2D91-4918-AE46-548FFB60341D}" srcOrd="0" destOrd="0" presId="urn:microsoft.com/office/officeart/2005/8/layout/hProcess6"/>
    <dgm:cxn modelId="{D3877E88-0448-4552-8D07-6CE8F74257B4}" srcId="{E03D6342-1BF6-40FB-94D9-102C4E86299A}" destId="{F59C60B2-4353-4F7B-8826-365C88A581F1}" srcOrd="0" destOrd="0" parTransId="{60D96F81-71A2-4A57-AB1C-9805DE13EA59}" sibTransId="{F883E19C-E754-480B-A976-0A074C6885F7}"/>
    <dgm:cxn modelId="{1F2E26D5-F329-4190-9EC9-BDBBD5AF305E}" srcId="{6DFC6393-8B47-443D-B31F-5C5E629217FF}" destId="{3E25CEA9-3367-43DB-AF82-FA535CCBD2F7}" srcOrd="1" destOrd="0" parTransId="{6D5B4DE5-50E3-4867-A6E1-B9EF1CB0D98E}" sibTransId="{268FF3CA-F683-4F24-B608-0699046964D4}"/>
    <dgm:cxn modelId="{722611ED-4CAA-41D6-A7B3-832C8BDF76B5}" type="presOf" srcId="{3E25CEA9-3367-43DB-AF82-FA535CCBD2F7}" destId="{44E7C38A-5A76-4625-85CD-9C26AACD8761}" srcOrd="0" destOrd="0" presId="urn:microsoft.com/office/officeart/2005/8/layout/hProcess6"/>
    <dgm:cxn modelId="{79A27BEE-211C-41FB-A0E1-32836E20B98D}" type="presOf" srcId="{6DFC6393-8B47-443D-B31F-5C5E629217FF}" destId="{69E385C5-9983-4CA2-980D-07BF30D1A385}" srcOrd="0" destOrd="0" presId="urn:microsoft.com/office/officeart/2005/8/layout/hProcess6"/>
    <dgm:cxn modelId="{6541B598-3695-4AAD-9484-4E23D2FFF768}" type="presParOf" srcId="{69E385C5-9983-4CA2-980D-07BF30D1A385}" destId="{B710D5FC-8AB6-48A7-94F0-556196D054DA}" srcOrd="0" destOrd="0" presId="urn:microsoft.com/office/officeart/2005/8/layout/hProcess6"/>
    <dgm:cxn modelId="{18072B24-11D3-43F9-BA56-B3CC117F62B1}" type="presParOf" srcId="{B710D5FC-8AB6-48A7-94F0-556196D054DA}" destId="{3DD56FCC-AF2E-4FFF-9B48-A96298E4CE14}" srcOrd="0" destOrd="0" presId="urn:microsoft.com/office/officeart/2005/8/layout/hProcess6"/>
    <dgm:cxn modelId="{BC1E0EE0-14F0-40D3-A8B4-D0D8D02E0338}" type="presParOf" srcId="{B710D5FC-8AB6-48A7-94F0-556196D054DA}" destId="{21D66259-3E61-4F6F-8F3B-B758EBECD06E}" srcOrd="1" destOrd="0" presId="urn:microsoft.com/office/officeart/2005/8/layout/hProcess6"/>
    <dgm:cxn modelId="{72AF773F-635B-46F9-BF11-6415ADB38F1A}" type="presParOf" srcId="{B710D5FC-8AB6-48A7-94F0-556196D054DA}" destId="{F6C18491-1BF0-4778-AC94-CD3EFDCA1F29}" srcOrd="2" destOrd="0" presId="urn:microsoft.com/office/officeart/2005/8/layout/hProcess6"/>
    <dgm:cxn modelId="{F151CBAC-0293-46F7-AD95-9D3C1EF5569E}" type="presParOf" srcId="{B710D5FC-8AB6-48A7-94F0-556196D054DA}" destId="{C13D2EEA-2D91-4918-AE46-548FFB60341D}" srcOrd="3" destOrd="0" presId="urn:microsoft.com/office/officeart/2005/8/layout/hProcess6"/>
    <dgm:cxn modelId="{BC13071C-90E9-47D4-B12C-3A377ED49799}" type="presParOf" srcId="{69E385C5-9983-4CA2-980D-07BF30D1A385}" destId="{FEE4720E-FFFE-49E7-8774-7011FD4B807C}" srcOrd="1" destOrd="0" presId="urn:microsoft.com/office/officeart/2005/8/layout/hProcess6"/>
    <dgm:cxn modelId="{78249EEB-4513-4F77-A6D2-379C52D32598}" type="presParOf" srcId="{69E385C5-9983-4CA2-980D-07BF30D1A385}" destId="{60266861-2286-4094-8CA5-7D9446C674CB}" srcOrd="2" destOrd="0" presId="urn:microsoft.com/office/officeart/2005/8/layout/hProcess6"/>
    <dgm:cxn modelId="{0A12D27B-F575-4BD3-9D39-337F627724F4}" type="presParOf" srcId="{60266861-2286-4094-8CA5-7D9446C674CB}" destId="{8A759C3E-1450-499E-882F-0FDDBBC8322B}" srcOrd="0" destOrd="0" presId="urn:microsoft.com/office/officeart/2005/8/layout/hProcess6"/>
    <dgm:cxn modelId="{65F5E51C-9485-41EE-99F3-45267FDE5182}" type="presParOf" srcId="{60266861-2286-4094-8CA5-7D9446C674CB}" destId="{10A544E0-6D0E-4010-AEC8-35DC886311D1}" srcOrd="1" destOrd="0" presId="urn:microsoft.com/office/officeart/2005/8/layout/hProcess6"/>
    <dgm:cxn modelId="{EF649C3B-777E-4438-A40D-5FC7F113912A}" type="presParOf" srcId="{60266861-2286-4094-8CA5-7D9446C674CB}" destId="{EF100834-9760-424D-8114-2A9642E3C290}" srcOrd="2" destOrd="0" presId="urn:microsoft.com/office/officeart/2005/8/layout/hProcess6"/>
    <dgm:cxn modelId="{2108E4CE-120F-468C-9163-7C804BE1F861}" type="presParOf" srcId="{60266861-2286-4094-8CA5-7D9446C674CB}" destId="{44E7C38A-5A76-4625-85CD-9C26AACD87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3BD03-74DA-4900-8ECC-9636B886269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ABFE662-8535-4A71-8596-F0C961423BA1}">
      <dgm:prSet phldrT="[Text]"/>
      <dgm:spPr>
        <a:solidFill>
          <a:srgbClr val="000066"/>
        </a:solidFill>
      </dgm:spPr>
      <dgm:t>
        <a:bodyPr/>
        <a:lstStyle/>
        <a:p>
          <a:r>
            <a:rPr lang="sv-SE"/>
            <a:t>Mars</a:t>
          </a:r>
        </a:p>
      </dgm:t>
    </dgm:pt>
    <dgm:pt modelId="{5B39AE9B-20F4-406A-B2EF-DEDC268D2693}" type="parTrans" cxnId="{70082544-0FB7-4FCD-8779-559567A8287F}">
      <dgm:prSet/>
      <dgm:spPr/>
      <dgm:t>
        <a:bodyPr/>
        <a:lstStyle/>
        <a:p>
          <a:endParaRPr lang="sv-SE"/>
        </a:p>
      </dgm:t>
    </dgm:pt>
    <dgm:pt modelId="{987F1756-D932-457F-8E69-2CD9D750C213}" type="sibTrans" cxnId="{70082544-0FB7-4FCD-8779-559567A8287F}">
      <dgm:prSet/>
      <dgm:spPr/>
      <dgm:t>
        <a:bodyPr/>
        <a:lstStyle/>
        <a:p>
          <a:endParaRPr lang="sv-SE"/>
        </a:p>
      </dgm:t>
    </dgm:pt>
    <dgm:pt modelId="{D695886E-4F6D-47B0-8C39-CD0FC804AA9C}">
      <dgm:prSet phldrT="[Text]" custT="1"/>
      <dgm:spPr>
        <a:solidFill>
          <a:srgbClr val="66CCFF">
            <a:alpha val="89804"/>
          </a:srgbClr>
        </a:solidFill>
      </dgm:spPr>
      <dgm:t>
        <a:bodyPr anchor="ctr"/>
        <a:lstStyle/>
        <a:p>
          <a:r>
            <a:rPr lang="sv-SE" sz="1200">
              <a:solidFill>
                <a:schemeClr val="tx1"/>
              </a:solidFill>
            </a:rPr>
            <a:t>15/3 Intro verksamhetsrepresentanter offentliga och privata</a:t>
          </a:r>
        </a:p>
      </dgm:t>
    </dgm:pt>
    <dgm:pt modelId="{62BF2AB3-6B82-41C3-8A82-BA5A38688017}" type="parTrans" cxnId="{4D084466-4C5D-4021-A347-FD0ABF104087}">
      <dgm:prSet/>
      <dgm:spPr/>
      <dgm:t>
        <a:bodyPr/>
        <a:lstStyle/>
        <a:p>
          <a:endParaRPr lang="sv-SE"/>
        </a:p>
      </dgm:t>
    </dgm:pt>
    <dgm:pt modelId="{6EE9C9D6-FAE1-44CA-A4B6-C8570AE4CD15}" type="sibTrans" cxnId="{4D084466-4C5D-4021-A347-FD0ABF104087}">
      <dgm:prSet/>
      <dgm:spPr/>
      <dgm:t>
        <a:bodyPr/>
        <a:lstStyle/>
        <a:p>
          <a:endParaRPr lang="sv-SE"/>
        </a:p>
      </dgm:t>
    </dgm:pt>
    <dgm:pt modelId="{A3107AC3-BB10-4C84-8819-4424E40034B0}">
      <dgm:prSet phldrT="[Text]"/>
      <dgm:spPr>
        <a:solidFill>
          <a:srgbClr val="006666"/>
        </a:solidFill>
      </dgm:spPr>
      <dgm:t>
        <a:bodyPr/>
        <a:lstStyle/>
        <a:p>
          <a:r>
            <a:rPr lang="sv-SE"/>
            <a:t>April</a:t>
          </a:r>
        </a:p>
      </dgm:t>
    </dgm:pt>
    <dgm:pt modelId="{BDF69233-D4C4-42EF-B436-F320E1E6EEE5}" type="parTrans" cxnId="{99041F92-08F2-4106-8E88-6917D06907CC}">
      <dgm:prSet/>
      <dgm:spPr/>
      <dgm:t>
        <a:bodyPr/>
        <a:lstStyle/>
        <a:p>
          <a:endParaRPr lang="sv-SE"/>
        </a:p>
      </dgm:t>
    </dgm:pt>
    <dgm:pt modelId="{1C9156DB-8E4F-428A-B1DE-9E518EDA3BB5}" type="sibTrans" cxnId="{99041F92-08F2-4106-8E88-6917D06907CC}">
      <dgm:prSet/>
      <dgm:spPr/>
      <dgm:t>
        <a:bodyPr/>
        <a:lstStyle/>
        <a:p>
          <a:endParaRPr lang="sv-SE"/>
        </a:p>
      </dgm:t>
    </dgm:pt>
    <dgm:pt modelId="{AD0A3960-4DD0-4252-BDDB-BEE7AA9DE0C4}">
      <dgm:prSet phldrT="[Text]" custT="1"/>
      <dgm:spPr>
        <a:solidFill>
          <a:srgbClr val="66FF99">
            <a:alpha val="89804"/>
          </a:srgbClr>
        </a:solidFill>
      </dgm:spPr>
      <dgm:t>
        <a:bodyPr/>
        <a:lstStyle/>
        <a:p>
          <a:endParaRPr lang="sv-SE" sz="1200" b="0"/>
        </a:p>
      </dgm:t>
    </dgm:pt>
    <dgm:pt modelId="{39B1F9AA-E2C3-4044-9ACC-812679303F58}" type="parTrans" cxnId="{E6C5153D-5551-4F6D-B7FB-6E2BF364247B}">
      <dgm:prSet/>
      <dgm:spPr/>
      <dgm:t>
        <a:bodyPr/>
        <a:lstStyle/>
        <a:p>
          <a:endParaRPr lang="sv-SE"/>
        </a:p>
      </dgm:t>
    </dgm:pt>
    <dgm:pt modelId="{E920FCE6-FD56-44F3-B88C-5078571F0C08}" type="sibTrans" cxnId="{E6C5153D-5551-4F6D-B7FB-6E2BF364247B}">
      <dgm:prSet/>
      <dgm:spPr/>
      <dgm:t>
        <a:bodyPr/>
        <a:lstStyle/>
        <a:p>
          <a:endParaRPr lang="sv-SE"/>
        </a:p>
      </dgm:t>
    </dgm:pt>
    <dgm:pt modelId="{5BC384A6-2709-4543-8171-CF79C825727F}">
      <dgm:prSet phldrT="[Text]" custT="1"/>
      <dgm:spPr>
        <a:solidFill>
          <a:srgbClr val="66FF99">
            <a:alpha val="89804"/>
          </a:srgbClr>
        </a:solidFill>
      </dgm:spPr>
      <dgm:t>
        <a:bodyPr/>
        <a:lstStyle/>
        <a:p>
          <a:r>
            <a:rPr lang="sv-SE" sz="1200" b="0"/>
            <a:t>29/4 </a:t>
          </a:r>
          <a:br>
            <a:rPr lang="sv-SE" sz="1200" b="0"/>
          </a:br>
          <a:r>
            <a:rPr lang="sv-SE" sz="1200" b="0"/>
            <a:t>Workshop 2, Södra</a:t>
          </a:r>
        </a:p>
      </dgm:t>
    </dgm:pt>
    <dgm:pt modelId="{4399B98F-BBB4-4329-83A3-3480B43B3A18}" type="parTrans" cxnId="{880B0CC6-C040-4386-9FFA-E81A962CD99C}">
      <dgm:prSet/>
      <dgm:spPr/>
      <dgm:t>
        <a:bodyPr/>
        <a:lstStyle/>
        <a:p>
          <a:endParaRPr lang="sv-SE"/>
        </a:p>
      </dgm:t>
    </dgm:pt>
    <dgm:pt modelId="{5F40A8F1-8EF1-41F3-A2F4-FA9AF319680D}" type="sibTrans" cxnId="{880B0CC6-C040-4386-9FFA-E81A962CD99C}">
      <dgm:prSet/>
      <dgm:spPr/>
      <dgm:t>
        <a:bodyPr/>
        <a:lstStyle/>
        <a:p>
          <a:endParaRPr lang="sv-SE"/>
        </a:p>
      </dgm:t>
    </dgm:pt>
    <dgm:pt modelId="{018D45B8-7CB0-413C-9EED-7B38D96B4668}">
      <dgm:prSet phldrT="[Text]"/>
      <dgm:spPr>
        <a:solidFill>
          <a:srgbClr val="003300"/>
        </a:solidFill>
      </dgm:spPr>
      <dgm:t>
        <a:bodyPr/>
        <a:lstStyle/>
        <a:p>
          <a:r>
            <a:rPr lang="sv-SE"/>
            <a:t>Maj</a:t>
          </a:r>
        </a:p>
      </dgm:t>
    </dgm:pt>
    <dgm:pt modelId="{FEA9A62E-5290-4269-B1D1-063D4C926558}" type="parTrans" cxnId="{07D1D993-69E7-4144-BD82-289F57D0B65F}">
      <dgm:prSet/>
      <dgm:spPr/>
      <dgm:t>
        <a:bodyPr/>
        <a:lstStyle/>
        <a:p>
          <a:endParaRPr lang="sv-SE"/>
        </a:p>
      </dgm:t>
    </dgm:pt>
    <dgm:pt modelId="{BA93B53E-99BA-4D53-B254-1FDBDB0B1654}" type="sibTrans" cxnId="{07D1D993-69E7-4144-BD82-289F57D0B65F}">
      <dgm:prSet/>
      <dgm:spPr/>
      <dgm:t>
        <a:bodyPr/>
        <a:lstStyle/>
        <a:p>
          <a:endParaRPr lang="sv-SE"/>
        </a:p>
      </dgm:t>
    </dgm:pt>
    <dgm:pt modelId="{278BC880-2482-4E78-BC48-C572E2B6C247}">
      <dgm:prSet phldrT="[Text]" custT="1"/>
      <dgm:spPr>
        <a:solidFill>
          <a:srgbClr val="33CC33">
            <a:alpha val="89804"/>
          </a:srgbClr>
        </a:solidFill>
      </dgm:spPr>
      <dgm:t>
        <a:bodyPr/>
        <a:lstStyle/>
        <a:p>
          <a:r>
            <a:rPr lang="sv-SE" sz="1200">
              <a:solidFill>
                <a:schemeClr val="tx1"/>
              </a:solidFill>
            </a:rPr>
            <a:t>4/5 Workshop 2, Norra</a:t>
          </a:r>
        </a:p>
      </dgm:t>
    </dgm:pt>
    <dgm:pt modelId="{8FA3A0A6-71A9-404F-8869-94D3D570EFD2}" type="parTrans" cxnId="{84ABF318-63C5-458E-8A78-0DF12BA69561}">
      <dgm:prSet/>
      <dgm:spPr/>
      <dgm:t>
        <a:bodyPr/>
        <a:lstStyle/>
        <a:p>
          <a:endParaRPr lang="sv-SE"/>
        </a:p>
      </dgm:t>
    </dgm:pt>
    <dgm:pt modelId="{BC9C6C1E-9D16-4FAD-907B-AE70D2B9F002}" type="sibTrans" cxnId="{84ABF318-63C5-458E-8A78-0DF12BA69561}">
      <dgm:prSet/>
      <dgm:spPr/>
      <dgm:t>
        <a:bodyPr/>
        <a:lstStyle/>
        <a:p>
          <a:endParaRPr lang="sv-SE"/>
        </a:p>
      </dgm:t>
    </dgm:pt>
    <dgm:pt modelId="{F5941B0E-E828-487B-A5C0-18A5BF0EEA2E}">
      <dgm:prSet phldrT="[Text]" custT="1"/>
      <dgm:spPr>
        <a:solidFill>
          <a:srgbClr val="66CCFF">
            <a:alpha val="89804"/>
          </a:srgbClr>
        </a:solidFill>
      </dgm:spPr>
      <dgm:t>
        <a:bodyPr anchor="ctr"/>
        <a:lstStyle/>
        <a:p>
          <a:r>
            <a:rPr lang="sv-SE" sz="1200">
              <a:solidFill>
                <a:schemeClr val="tx1"/>
              </a:solidFill>
            </a:rPr>
            <a:t>17/3 Workshop 1, Östra</a:t>
          </a:r>
        </a:p>
      </dgm:t>
    </dgm:pt>
    <dgm:pt modelId="{A118BACD-C190-4973-8A60-AF1A3EEF57EC}" type="parTrans" cxnId="{4C16294A-A9A4-4857-8A10-A2DF8BAFE012}">
      <dgm:prSet/>
      <dgm:spPr/>
      <dgm:t>
        <a:bodyPr/>
        <a:lstStyle/>
        <a:p>
          <a:endParaRPr lang="sv-SE"/>
        </a:p>
      </dgm:t>
    </dgm:pt>
    <dgm:pt modelId="{B35526A0-B118-4388-9D0C-71432B976FA5}" type="sibTrans" cxnId="{4C16294A-A9A4-4857-8A10-A2DF8BAFE012}">
      <dgm:prSet/>
      <dgm:spPr/>
      <dgm:t>
        <a:bodyPr/>
        <a:lstStyle/>
        <a:p>
          <a:endParaRPr lang="sv-SE"/>
        </a:p>
      </dgm:t>
    </dgm:pt>
    <dgm:pt modelId="{377B8F48-5B67-4631-8EBC-550978C3B69D}">
      <dgm:prSet phldrT="[Text]" custT="1"/>
      <dgm:spPr>
        <a:solidFill>
          <a:srgbClr val="66CCFF">
            <a:alpha val="89804"/>
          </a:srgbClr>
        </a:solidFill>
      </dgm:spPr>
      <dgm:t>
        <a:bodyPr anchor="ctr"/>
        <a:lstStyle/>
        <a:p>
          <a:r>
            <a:rPr lang="sv-SE" sz="1200">
              <a:solidFill>
                <a:schemeClr val="tx1"/>
              </a:solidFill>
            </a:rPr>
            <a:t>19/3 Workshop 1, Södra</a:t>
          </a:r>
        </a:p>
      </dgm:t>
    </dgm:pt>
    <dgm:pt modelId="{83BF6F56-A131-44CC-B013-47DDD2610196}" type="parTrans" cxnId="{D81DA6E3-CD64-4B88-A2BC-08ED0FD0B5E6}">
      <dgm:prSet/>
      <dgm:spPr/>
      <dgm:t>
        <a:bodyPr/>
        <a:lstStyle/>
        <a:p>
          <a:endParaRPr lang="sv-SE"/>
        </a:p>
      </dgm:t>
    </dgm:pt>
    <dgm:pt modelId="{7DFB030A-DBFC-4ABB-9BB0-8D72966C02E0}" type="sibTrans" cxnId="{D81DA6E3-CD64-4B88-A2BC-08ED0FD0B5E6}">
      <dgm:prSet/>
      <dgm:spPr/>
      <dgm:t>
        <a:bodyPr/>
        <a:lstStyle/>
        <a:p>
          <a:endParaRPr lang="sv-SE"/>
        </a:p>
      </dgm:t>
    </dgm:pt>
    <dgm:pt modelId="{B359D914-C146-4EA6-B16E-632DB3532592}">
      <dgm:prSet phldrT="[Text]" custT="1"/>
      <dgm:spPr>
        <a:solidFill>
          <a:srgbClr val="66CCFF">
            <a:alpha val="89804"/>
          </a:srgbClr>
        </a:solidFill>
      </dgm:spPr>
      <dgm:t>
        <a:bodyPr anchor="ctr"/>
        <a:lstStyle/>
        <a:p>
          <a:r>
            <a:rPr lang="sv-SE" sz="1200">
              <a:solidFill>
                <a:schemeClr val="tx1"/>
              </a:solidFill>
            </a:rPr>
            <a:t>23/3 Workshop 1, Norra</a:t>
          </a:r>
        </a:p>
      </dgm:t>
    </dgm:pt>
    <dgm:pt modelId="{8BBEB75A-EEE5-458E-B316-D09B277EF117}" type="parTrans" cxnId="{4C4C90F7-5E66-4156-9683-1FD4D79C873A}">
      <dgm:prSet/>
      <dgm:spPr/>
      <dgm:t>
        <a:bodyPr/>
        <a:lstStyle/>
        <a:p>
          <a:endParaRPr lang="sv-SE"/>
        </a:p>
      </dgm:t>
    </dgm:pt>
    <dgm:pt modelId="{1A4ED69B-B896-4B1B-B3C8-56A44BDF702A}" type="sibTrans" cxnId="{4C4C90F7-5E66-4156-9683-1FD4D79C873A}">
      <dgm:prSet/>
      <dgm:spPr/>
      <dgm:t>
        <a:bodyPr/>
        <a:lstStyle/>
        <a:p>
          <a:endParaRPr lang="sv-SE"/>
        </a:p>
      </dgm:t>
    </dgm:pt>
    <dgm:pt modelId="{EB64957B-7A91-4363-8186-D0D51354CF67}">
      <dgm:prSet phldrT="[Text]" custT="1"/>
      <dgm:spPr>
        <a:solidFill>
          <a:srgbClr val="66CCFF">
            <a:alpha val="89804"/>
          </a:srgbClr>
        </a:solidFill>
      </dgm:spPr>
      <dgm:t>
        <a:bodyPr anchor="ctr"/>
        <a:lstStyle/>
        <a:p>
          <a:r>
            <a:rPr lang="sv-SE" sz="1200">
              <a:solidFill>
                <a:schemeClr val="tx1"/>
              </a:solidFill>
            </a:rPr>
            <a:t>25/3 Workshop 1, Luleå-Boden</a:t>
          </a:r>
        </a:p>
      </dgm:t>
    </dgm:pt>
    <dgm:pt modelId="{4A4C9E5F-71ED-4417-82CA-5D58322A4374}" type="parTrans" cxnId="{89B2ECAE-EDD0-4E29-A366-A30658F2B6AB}">
      <dgm:prSet/>
      <dgm:spPr/>
      <dgm:t>
        <a:bodyPr/>
        <a:lstStyle/>
        <a:p>
          <a:endParaRPr lang="sv-SE"/>
        </a:p>
      </dgm:t>
    </dgm:pt>
    <dgm:pt modelId="{71A4AE7C-B7C1-4136-98F7-511DE7EEB1AC}" type="sibTrans" cxnId="{89B2ECAE-EDD0-4E29-A366-A30658F2B6AB}">
      <dgm:prSet/>
      <dgm:spPr/>
      <dgm:t>
        <a:bodyPr/>
        <a:lstStyle/>
        <a:p>
          <a:endParaRPr lang="sv-SE"/>
        </a:p>
      </dgm:t>
    </dgm:pt>
    <dgm:pt modelId="{723C2DC1-F0E5-4FAA-AA38-91AE21BF20B7}">
      <dgm:prSet phldrT="[Text]" custT="1"/>
      <dgm:spPr>
        <a:solidFill>
          <a:srgbClr val="66CCFF">
            <a:alpha val="89804"/>
          </a:srgbClr>
        </a:solidFill>
      </dgm:spPr>
      <dgm:t>
        <a:bodyPr anchor="ctr"/>
        <a:lstStyle/>
        <a:p>
          <a:r>
            <a:rPr lang="sv-SE" sz="1200">
              <a:solidFill>
                <a:schemeClr val="tx1"/>
              </a:solidFill>
            </a:rPr>
            <a:t>10/3 Intro och målbild medborgarrepresentanter</a:t>
          </a:r>
        </a:p>
      </dgm:t>
    </dgm:pt>
    <dgm:pt modelId="{22977B77-2D27-4522-83A1-35B215579EC3}" type="parTrans" cxnId="{3E01B169-3966-45BC-A115-258C6A044504}">
      <dgm:prSet/>
      <dgm:spPr/>
      <dgm:t>
        <a:bodyPr/>
        <a:lstStyle/>
        <a:p>
          <a:endParaRPr lang="sv-SE"/>
        </a:p>
      </dgm:t>
    </dgm:pt>
    <dgm:pt modelId="{8FFFA3EE-4BA9-4445-B76F-27F6C9DAB39F}" type="sibTrans" cxnId="{3E01B169-3966-45BC-A115-258C6A044504}">
      <dgm:prSet/>
      <dgm:spPr/>
      <dgm:t>
        <a:bodyPr/>
        <a:lstStyle/>
        <a:p>
          <a:endParaRPr lang="sv-SE"/>
        </a:p>
      </dgm:t>
    </dgm:pt>
    <dgm:pt modelId="{BC5313C0-7572-4197-BFFA-7FBBCB519725}">
      <dgm:prSet phldrT="[Text]" custT="1"/>
      <dgm:spPr>
        <a:solidFill>
          <a:srgbClr val="66FF99">
            <a:alpha val="89804"/>
          </a:srgbClr>
        </a:solidFill>
      </dgm:spPr>
      <dgm:t>
        <a:bodyPr/>
        <a:lstStyle/>
        <a:p>
          <a:r>
            <a:rPr lang="sv-SE" sz="1200" b="0"/>
            <a:t>27/4 </a:t>
          </a:r>
          <a:br>
            <a:rPr lang="sv-SE" sz="1200" b="0"/>
          </a:br>
          <a:r>
            <a:rPr lang="sv-SE" sz="1200" b="0"/>
            <a:t>Workshop 2,  Östra</a:t>
          </a:r>
        </a:p>
      </dgm:t>
    </dgm:pt>
    <dgm:pt modelId="{C11DFDA9-D012-458A-B230-78A5609A65AF}" type="parTrans" cxnId="{4FCE4EB9-9242-4D4E-8968-584648DCA3F6}">
      <dgm:prSet/>
      <dgm:spPr/>
      <dgm:t>
        <a:bodyPr/>
        <a:lstStyle/>
        <a:p>
          <a:endParaRPr lang="sv-SE"/>
        </a:p>
      </dgm:t>
    </dgm:pt>
    <dgm:pt modelId="{D35CD39D-FA85-44E4-B333-0FD6A8D67EEA}" type="sibTrans" cxnId="{4FCE4EB9-9242-4D4E-8968-584648DCA3F6}">
      <dgm:prSet/>
      <dgm:spPr/>
      <dgm:t>
        <a:bodyPr/>
        <a:lstStyle/>
        <a:p>
          <a:endParaRPr lang="sv-SE"/>
        </a:p>
      </dgm:t>
    </dgm:pt>
    <dgm:pt modelId="{37DADDED-8275-482F-90E3-373D64D53A26}">
      <dgm:prSet phldrT="[Text]" custT="1"/>
      <dgm:spPr>
        <a:solidFill>
          <a:srgbClr val="33CC33">
            <a:alpha val="89804"/>
          </a:srgbClr>
        </a:solidFill>
      </dgm:spPr>
      <dgm:t>
        <a:bodyPr/>
        <a:lstStyle/>
        <a:p>
          <a:r>
            <a:rPr lang="sv-SE" sz="1200">
              <a:solidFill>
                <a:schemeClr val="tx1"/>
              </a:solidFill>
            </a:rPr>
            <a:t>6/5 Workshop 2, Luleå-Boden</a:t>
          </a:r>
        </a:p>
      </dgm:t>
    </dgm:pt>
    <dgm:pt modelId="{0E95B541-BD79-4E1B-A17A-CD23D951CDF9}" type="parTrans" cxnId="{EDFB2A5C-A0DA-401D-83AA-D9732297A04F}">
      <dgm:prSet/>
      <dgm:spPr/>
      <dgm:t>
        <a:bodyPr/>
        <a:lstStyle/>
        <a:p>
          <a:endParaRPr lang="sv-SE"/>
        </a:p>
      </dgm:t>
    </dgm:pt>
    <dgm:pt modelId="{30B23372-1813-46A2-BC11-C2209CC3307A}" type="sibTrans" cxnId="{EDFB2A5C-A0DA-401D-83AA-D9732297A04F}">
      <dgm:prSet/>
      <dgm:spPr/>
      <dgm:t>
        <a:bodyPr/>
        <a:lstStyle/>
        <a:p>
          <a:endParaRPr lang="sv-SE"/>
        </a:p>
      </dgm:t>
    </dgm:pt>
    <dgm:pt modelId="{5431F6F4-D21E-4155-9517-ABE565A9D610}">
      <dgm:prSet phldrT="[Text]" custT="1"/>
      <dgm:spPr>
        <a:solidFill>
          <a:srgbClr val="33CC33">
            <a:alpha val="89804"/>
          </a:srgbClr>
        </a:solidFill>
      </dgm:spPr>
      <dgm:t>
        <a:bodyPr/>
        <a:lstStyle/>
        <a:p>
          <a:r>
            <a:rPr lang="sv-SE" sz="1200">
              <a:solidFill>
                <a:schemeClr val="tx1"/>
              </a:solidFill>
            </a:rPr>
            <a:t>11/5 Uppföljningsmöte med Workshop</a:t>
          </a:r>
        </a:p>
      </dgm:t>
    </dgm:pt>
    <dgm:pt modelId="{2B63C57B-BD1A-4581-9DEB-5A32DC80087F}" type="parTrans" cxnId="{52E3A8EF-07EB-4A4A-89BD-D6484F370A04}">
      <dgm:prSet/>
      <dgm:spPr/>
      <dgm:t>
        <a:bodyPr/>
        <a:lstStyle/>
        <a:p>
          <a:endParaRPr lang="sv-SE"/>
        </a:p>
      </dgm:t>
    </dgm:pt>
    <dgm:pt modelId="{171FE28B-4830-473A-8995-A13E3A88BE23}" type="sibTrans" cxnId="{52E3A8EF-07EB-4A4A-89BD-D6484F370A04}">
      <dgm:prSet/>
      <dgm:spPr/>
      <dgm:t>
        <a:bodyPr/>
        <a:lstStyle/>
        <a:p>
          <a:endParaRPr lang="sv-SE"/>
        </a:p>
      </dgm:t>
    </dgm:pt>
    <dgm:pt modelId="{780B58E4-400E-41F2-8D77-F3E8403419DA}">
      <dgm:prSet phldrT="[Text]" custT="1"/>
      <dgm:spPr>
        <a:solidFill>
          <a:srgbClr val="33CC33">
            <a:alpha val="89804"/>
          </a:srgbClr>
        </a:solidFill>
      </dgm:spPr>
      <dgm:t>
        <a:bodyPr/>
        <a:lstStyle/>
        <a:p>
          <a:r>
            <a:rPr lang="sv-SE" sz="1200">
              <a:solidFill>
                <a:schemeClr val="tx1"/>
              </a:solidFill>
            </a:rPr>
            <a:t>27/5 Beslut målbild </a:t>
          </a:r>
          <a:r>
            <a:rPr lang="sv-SE" sz="1200" err="1">
              <a:solidFill>
                <a:schemeClr val="tx1"/>
              </a:solidFill>
            </a:rPr>
            <a:t>Polsam</a:t>
          </a:r>
          <a:endParaRPr lang="sv-SE" sz="1200">
            <a:solidFill>
              <a:schemeClr val="tx1"/>
            </a:solidFill>
          </a:endParaRPr>
        </a:p>
      </dgm:t>
    </dgm:pt>
    <dgm:pt modelId="{E3D80F4F-0C5F-4367-8303-36CE5D8637C3}" type="parTrans" cxnId="{CD583D38-E33E-4BCB-B81B-87D4D18126C1}">
      <dgm:prSet/>
      <dgm:spPr/>
      <dgm:t>
        <a:bodyPr/>
        <a:lstStyle/>
        <a:p>
          <a:endParaRPr lang="sv-SE"/>
        </a:p>
      </dgm:t>
    </dgm:pt>
    <dgm:pt modelId="{46FD9608-680B-4FD5-B161-BEBA3909B246}" type="sibTrans" cxnId="{CD583D38-E33E-4BCB-B81B-87D4D18126C1}">
      <dgm:prSet/>
      <dgm:spPr/>
      <dgm:t>
        <a:bodyPr/>
        <a:lstStyle/>
        <a:p>
          <a:endParaRPr lang="sv-SE"/>
        </a:p>
      </dgm:t>
    </dgm:pt>
    <dgm:pt modelId="{806885F8-E352-491B-A8E6-8A55294B3FC5}" type="pres">
      <dgm:prSet presAssocID="{FA33BD03-74DA-4900-8ECC-9636B8862695}" presName="theList" presStyleCnt="0">
        <dgm:presLayoutVars>
          <dgm:dir/>
          <dgm:animLvl val="lvl"/>
          <dgm:resizeHandles val="exact"/>
        </dgm:presLayoutVars>
      </dgm:prSet>
      <dgm:spPr/>
    </dgm:pt>
    <dgm:pt modelId="{4F9A3458-2E48-4364-B709-B658E02A242A}" type="pres">
      <dgm:prSet presAssocID="{2ABFE662-8535-4A71-8596-F0C961423BA1}" presName="compNode" presStyleCnt="0"/>
      <dgm:spPr/>
    </dgm:pt>
    <dgm:pt modelId="{8372876F-0476-448A-BD7A-A5583C62D736}" type="pres">
      <dgm:prSet presAssocID="{2ABFE662-8535-4A71-8596-F0C961423BA1}" presName="noGeometry" presStyleCnt="0"/>
      <dgm:spPr/>
    </dgm:pt>
    <dgm:pt modelId="{D96B2FB4-D237-49FF-AB32-F24CACC54829}" type="pres">
      <dgm:prSet presAssocID="{2ABFE662-8535-4A71-8596-F0C961423BA1}" presName="childTextVisible" presStyleLbl="bgAccFollowNode1" presStyleIdx="0" presStyleCnt="3" custScaleX="526075" custScaleY="395193" custLinFactNeighborX="-10737" custLinFactNeighborY="11270">
        <dgm:presLayoutVars>
          <dgm:bulletEnabled val="1"/>
        </dgm:presLayoutVars>
      </dgm:prSet>
      <dgm:spPr/>
    </dgm:pt>
    <dgm:pt modelId="{C3F06D43-B539-4B11-BBFF-3B76DC8DAC2F}" type="pres">
      <dgm:prSet presAssocID="{2ABFE662-8535-4A71-8596-F0C961423BA1}" presName="childTextHidden" presStyleLbl="bgAccFollowNode1" presStyleIdx="0" presStyleCnt="3"/>
      <dgm:spPr/>
    </dgm:pt>
    <dgm:pt modelId="{47D3D778-E338-462D-9F78-498D491F9A44}" type="pres">
      <dgm:prSet presAssocID="{2ABFE662-8535-4A71-8596-F0C961423BA1}" presName="parentText" presStyleLbl="node1" presStyleIdx="0" presStyleCnt="3" custScaleX="170113" custScaleY="159983" custLinFactX="-106471" custLinFactNeighborX="-200000" custLinFactNeighborY="-8248">
        <dgm:presLayoutVars>
          <dgm:chMax val="1"/>
          <dgm:bulletEnabled val="1"/>
        </dgm:presLayoutVars>
      </dgm:prSet>
      <dgm:spPr/>
    </dgm:pt>
    <dgm:pt modelId="{B3023E6A-9C00-41BF-956C-4BA715F7A471}" type="pres">
      <dgm:prSet presAssocID="{2ABFE662-8535-4A71-8596-F0C961423BA1}" presName="aSpace" presStyleCnt="0"/>
      <dgm:spPr/>
    </dgm:pt>
    <dgm:pt modelId="{4B7D0FBE-C504-4261-AF05-BBC2ACB6A9FD}" type="pres">
      <dgm:prSet presAssocID="{A3107AC3-BB10-4C84-8819-4424E40034B0}" presName="compNode" presStyleCnt="0"/>
      <dgm:spPr/>
    </dgm:pt>
    <dgm:pt modelId="{FC01FF3E-5D61-4916-ABF9-8D5523479946}" type="pres">
      <dgm:prSet presAssocID="{A3107AC3-BB10-4C84-8819-4424E40034B0}" presName="noGeometry" presStyleCnt="0"/>
      <dgm:spPr/>
    </dgm:pt>
    <dgm:pt modelId="{1BDA5459-580C-4E93-8BC1-1F2F60640A38}" type="pres">
      <dgm:prSet presAssocID="{A3107AC3-BB10-4C84-8819-4424E40034B0}" presName="childTextVisible" presStyleLbl="bgAccFollowNode1" presStyleIdx="1" presStyleCnt="3" custScaleX="314662" custScaleY="391308" custLinFactNeighborX="-8997" custLinFactNeighborY="-5660">
        <dgm:presLayoutVars>
          <dgm:bulletEnabled val="1"/>
        </dgm:presLayoutVars>
      </dgm:prSet>
      <dgm:spPr/>
    </dgm:pt>
    <dgm:pt modelId="{D94CAD0E-E90E-40EB-B606-CF2826320005}" type="pres">
      <dgm:prSet presAssocID="{A3107AC3-BB10-4C84-8819-4424E40034B0}" presName="childTextHidden" presStyleLbl="bgAccFollowNode1" presStyleIdx="1" presStyleCnt="3"/>
      <dgm:spPr/>
    </dgm:pt>
    <dgm:pt modelId="{19CFCA91-76E0-4E23-B2F0-C8A36676F143}" type="pres">
      <dgm:prSet presAssocID="{A3107AC3-BB10-4C84-8819-4424E40034B0}" presName="parentText" presStyleLbl="node1" presStyleIdx="1" presStyleCnt="3" custScaleX="158164" custScaleY="150297" custLinFactX="-44311" custLinFactNeighborX="-100000" custLinFactNeighborY="-4294">
        <dgm:presLayoutVars>
          <dgm:chMax val="1"/>
          <dgm:bulletEnabled val="1"/>
        </dgm:presLayoutVars>
      </dgm:prSet>
      <dgm:spPr/>
    </dgm:pt>
    <dgm:pt modelId="{2C5E4D18-8FD7-4F3D-A465-EC66E3FBB927}" type="pres">
      <dgm:prSet presAssocID="{A3107AC3-BB10-4C84-8819-4424E40034B0}" presName="aSpace" presStyleCnt="0"/>
      <dgm:spPr/>
    </dgm:pt>
    <dgm:pt modelId="{9D1B5D11-E6F8-41A1-8610-28B7E3561614}" type="pres">
      <dgm:prSet presAssocID="{018D45B8-7CB0-413C-9EED-7B38D96B4668}" presName="compNode" presStyleCnt="0"/>
      <dgm:spPr/>
    </dgm:pt>
    <dgm:pt modelId="{61C53B72-7B23-4EA8-BA88-8C69E188280C}" type="pres">
      <dgm:prSet presAssocID="{018D45B8-7CB0-413C-9EED-7B38D96B4668}" presName="noGeometry" presStyleCnt="0"/>
      <dgm:spPr/>
    </dgm:pt>
    <dgm:pt modelId="{88CC8071-D173-4276-BCD2-C1F3834CF5F0}" type="pres">
      <dgm:prSet presAssocID="{018D45B8-7CB0-413C-9EED-7B38D96B4668}" presName="childTextVisible" presStyleLbl="bgAccFollowNode1" presStyleIdx="2" presStyleCnt="3" custScaleX="415487" custScaleY="395193" custLinFactNeighborX="854" custLinFactNeighborY="5221">
        <dgm:presLayoutVars>
          <dgm:bulletEnabled val="1"/>
        </dgm:presLayoutVars>
      </dgm:prSet>
      <dgm:spPr/>
    </dgm:pt>
    <dgm:pt modelId="{50A43474-3219-4032-BB7E-E30AC0B9F5B2}" type="pres">
      <dgm:prSet presAssocID="{018D45B8-7CB0-413C-9EED-7B38D96B4668}" presName="childTextHidden" presStyleLbl="bgAccFollowNode1" presStyleIdx="2" presStyleCnt="3"/>
      <dgm:spPr/>
    </dgm:pt>
    <dgm:pt modelId="{D19E05DB-3E6F-4255-A0FD-7E84947F58BA}" type="pres">
      <dgm:prSet presAssocID="{018D45B8-7CB0-413C-9EED-7B38D96B4668}" presName="parentText" presStyleLbl="node1" presStyleIdx="2" presStyleCnt="3" custScaleX="156901" custScaleY="154821" custLinFactX="-78702" custLinFactNeighborX="-100000" custLinFactNeighborY="-8078">
        <dgm:presLayoutVars>
          <dgm:chMax val="1"/>
          <dgm:bulletEnabled val="1"/>
        </dgm:presLayoutVars>
      </dgm:prSet>
      <dgm:spPr/>
    </dgm:pt>
  </dgm:ptLst>
  <dgm:cxnLst>
    <dgm:cxn modelId="{8270D40F-B2A8-4C8D-BA16-D14B16FEC789}" type="presOf" srcId="{018D45B8-7CB0-413C-9EED-7B38D96B4668}" destId="{D19E05DB-3E6F-4255-A0FD-7E84947F58BA}" srcOrd="0" destOrd="0" presId="urn:microsoft.com/office/officeart/2005/8/layout/hProcess6"/>
    <dgm:cxn modelId="{321B4311-79C7-4D9C-B0D6-01598E2F4D57}" type="presOf" srcId="{377B8F48-5B67-4631-8EBC-550978C3B69D}" destId="{C3F06D43-B539-4B11-BBFF-3B76DC8DAC2F}" srcOrd="1" destOrd="3" presId="urn:microsoft.com/office/officeart/2005/8/layout/hProcess6"/>
    <dgm:cxn modelId="{A497DF18-F27C-4F19-9846-7C721042A7B9}" type="presOf" srcId="{EB64957B-7A91-4363-8186-D0D51354CF67}" destId="{D96B2FB4-D237-49FF-AB32-F24CACC54829}" srcOrd="0" destOrd="5" presId="urn:microsoft.com/office/officeart/2005/8/layout/hProcess6"/>
    <dgm:cxn modelId="{84ABF318-63C5-458E-8A78-0DF12BA69561}" srcId="{018D45B8-7CB0-413C-9EED-7B38D96B4668}" destId="{278BC880-2482-4E78-BC48-C572E2B6C247}" srcOrd="0" destOrd="0" parTransId="{8FA3A0A6-71A9-404F-8869-94D3D570EFD2}" sibTransId="{BC9C6C1E-9D16-4FAD-907B-AE70D2B9F002}"/>
    <dgm:cxn modelId="{543B4521-721F-4B22-A5C6-754A0CAE59B1}" type="presOf" srcId="{B359D914-C146-4EA6-B16E-632DB3532592}" destId="{D96B2FB4-D237-49FF-AB32-F24CACC54829}" srcOrd="0" destOrd="4" presId="urn:microsoft.com/office/officeart/2005/8/layout/hProcess6"/>
    <dgm:cxn modelId="{36BA0423-1CEE-4368-A2E9-2E86FEC01E89}" type="presOf" srcId="{EB64957B-7A91-4363-8186-D0D51354CF67}" destId="{C3F06D43-B539-4B11-BBFF-3B76DC8DAC2F}" srcOrd="1" destOrd="5" presId="urn:microsoft.com/office/officeart/2005/8/layout/hProcess6"/>
    <dgm:cxn modelId="{FAA3F529-8E78-4072-85E0-62FEEEB49DCC}" type="presOf" srcId="{377B8F48-5B67-4631-8EBC-550978C3B69D}" destId="{D96B2FB4-D237-49FF-AB32-F24CACC54829}" srcOrd="0" destOrd="3" presId="urn:microsoft.com/office/officeart/2005/8/layout/hProcess6"/>
    <dgm:cxn modelId="{927E2734-21FF-4FB7-8CBF-08ED83BB4C7C}" type="presOf" srcId="{5431F6F4-D21E-4155-9517-ABE565A9D610}" destId="{88CC8071-D173-4276-BCD2-C1F3834CF5F0}" srcOrd="0" destOrd="2" presId="urn:microsoft.com/office/officeart/2005/8/layout/hProcess6"/>
    <dgm:cxn modelId="{CD583D38-E33E-4BCB-B81B-87D4D18126C1}" srcId="{018D45B8-7CB0-413C-9EED-7B38D96B4668}" destId="{780B58E4-400E-41F2-8D77-F3E8403419DA}" srcOrd="3" destOrd="0" parTransId="{E3D80F4F-0C5F-4367-8303-36CE5D8637C3}" sibTransId="{46FD9608-680B-4FD5-B161-BEBA3909B246}"/>
    <dgm:cxn modelId="{82E9273B-469D-4A97-A1E8-D5B1900D4810}" type="presOf" srcId="{2ABFE662-8535-4A71-8596-F0C961423BA1}" destId="{47D3D778-E338-462D-9F78-498D491F9A44}" srcOrd="0" destOrd="0" presId="urn:microsoft.com/office/officeart/2005/8/layout/hProcess6"/>
    <dgm:cxn modelId="{E6C5153D-5551-4F6D-B7FB-6E2BF364247B}" srcId="{A3107AC3-BB10-4C84-8819-4424E40034B0}" destId="{AD0A3960-4DD0-4252-BDDB-BEE7AA9DE0C4}" srcOrd="0" destOrd="0" parTransId="{39B1F9AA-E2C3-4044-9ACC-812679303F58}" sibTransId="{E920FCE6-FD56-44F3-B88C-5078571F0C08}"/>
    <dgm:cxn modelId="{EDFB2A5C-A0DA-401D-83AA-D9732297A04F}" srcId="{018D45B8-7CB0-413C-9EED-7B38D96B4668}" destId="{37DADDED-8275-482F-90E3-373D64D53A26}" srcOrd="1" destOrd="0" parTransId="{0E95B541-BD79-4E1B-A17A-CD23D951CDF9}" sibTransId="{30B23372-1813-46A2-BC11-C2209CC3307A}"/>
    <dgm:cxn modelId="{FDE0985D-9BBB-4A85-A893-4D2B3E4F1E32}" type="presOf" srcId="{AD0A3960-4DD0-4252-BDDB-BEE7AA9DE0C4}" destId="{D94CAD0E-E90E-40EB-B606-CF2826320005}" srcOrd="1" destOrd="0" presId="urn:microsoft.com/office/officeart/2005/8/layout/hProcess6"/>
    <dgm:cxn modelId="{94F57842-31DC-441E-BA96-031500455567}" type="presOf" srcId="{FA33BD03-74DA-4900-8ECC-9636B8862695}" destId="{806885F8-E352-491B-A8E6-8A55294B3FC5}" srcOrd="0" destOrd="0" presId="urn:microsoft.com/office/officeart/2005/8/layout/hProcess6"/>
    <dgm:cxn modelId="{70082544-0FB7-4FCD-8779-559567A8287F}" srcId="{FA33BD03-74DA-4900-8ECC-9636B8862695}" destId="{2ABFE662-8535-4A71-8596-F0C961423BA1}" srcOrd="0" destOrd="0" parTransId="{5B39AE9B-20F4-406A-B2EF-DEDC268D2693}" sibTransId="{987F1756-D932-457F-8E69-2CD9D750C213}"/>
    <dgm:cxn modelId="{65A74366-F84F-479A-BDBB-E9F3936B657E}" type="presOf" srcId="{BC5313C0-7572-4197-BFFA-7FBBCB519725}" destId="{D94CAD0E-E90E-40EB-B606-CF2826320005}" srcOrd="1" destOrd="1" presId="urn:microsoft.com/office/officeart/2005/8/layout/hProcess6"/>
    <dgm:cxn modelId="{4D084466-4C5D-4021-A347-FD0ABF104087}" srcId="{2ABFE662-8535-4A71-8596-F0C961423BA1}" destId="{D695886E-4F6D-47B0-8C39-CD0FC804AA9C}" srcOrd="1" destOrd="0" parTransId="{62BF2AB3-6B82-41C3-8A82-BA5A38688017}" sibTransId="{6EE9C9D6-FAE1-44CA-A4B6-C8570AE4CD15}"/>
    <dgm:cxn modelId="{DEE40048-F3A5-4654-8799-C3BB452E217A}" type="presOf" srcId="{F5941B0E-E828-487B-A5C0-18A5BF0EEA2E}" destId="{C3F06D43-B539-4B11-BBFF-3B76DC8DAC2F}" srcOrd="1" destOrd="2" presId="urn:microsoft.com/office/officeart/2005/8/layout/hProcess6"/>
    <dgm:cxn modelId="{3E01B169-3966-45BC-A115-258C6A044504}" srcId="{2ABFE662-8535-4A71-8596-F0C961423BA1}" destId="{723C2DC1-F0E5-4FAA-AA38-91AE21BF20B7}" srcOrd="0" destOrd="0" parTransId="{22977B77-2D27-4522-83A1-35B215579EC3}" sibTransId="{8FFFA3EE-4BA9-4445-B76F-27F6C9DAB39F}"/>
    <dgm:cxn modelId="{4C16294A-A9A4-4857-8A10-A2DF8BAFE012}" srcId="{2ABFE662-8535-4A71-8596-F0C961423BA1}" destId="{F5941B0E-E828-487B-A5C0-18A5BF0EEA2E}" srcOrd="2" destOrd="0" parTransId="{A118BACD-C190-4973-8A60-AF1A3EEF57EC}" sibTransId="{B35526A0-B118-4388-9D0C-71432B976FA5}"/>
    <dgm:cxn modelId="{82C7816A-85FD-4A24-964C-8D32394DF455}" type="presOf" srcId="{37DADDED-8275-482F-90E3-373D64D53A26}" destId="{50A43474-3219-4032-BB7E-E30AC0B9F5B2}" srcOrd="1" destOrd="1" presId="urn:microsoft.com/office/officeart/2005/8/layout/hProcess6"/>
    <dgm:cxn modelId="{09A25471-9698-48D7-8F06-D6C8091DB40D}" type="presOf" srcId="{5BC384A6-2709-4543-8171-CF79C825727F}" destId="{1BDA5459-580C-4E93-8BC1-1F2F60640A38}" srcOrd="0" destOrd="2" presId="urn:microsoft.com/office/officeart/2005/8/layout/hProcess6"/>
    <dgm:cxn modelId="{98974E77-15C4-4E90-9CDB-2BE7B628D695}" type="presOf" srcId="{BC5313C0-7572-4197-BFFA-7FBBCB519725}" destId="{1BDA5459-580C-4E93-8BC1-1F2F60640A38}" srcOrd="0" destOrd="1" presId="urn:microsoft.com/office/officeart/2005/8/layout/hProcess6"/>
    <dgm:cxn modelId="{195C4978-0FFF-4EF5-B794-4F5C0BEDA026}" type="presOf" srcId="{F5941B0E-E828-487B-A5C0-18A5BF0EEA2E}" destId="{D96B2FB4-D237-49FF-AB32-F24CACC54829}" srcOrd="0" destOrd="2" presId="urn:microsoft.com/office/officeart/2005/8/layout/hProcess6"/>
    <dgm:cxn modelId="{9A0D8580-D026-4503-8116-9C04004F5704}" type="presOf" srcId="{278BC880-2482-4E78-BC48-C572E2B6C247}" destId="{50A43474-3219-4032-BB7E-E30AC0B9F5B2}" srcOrd="1" destOrd="0" presId="urn:microsoft.com/office/officeart/2005/8/layout/hProcess6"/>
    <dgm:cxn modelId="{46FA3C84-ED97-49A2-A8B9-885E2EC61B1C}" type="presOf" srcId="{723C2DC1-F0E5-4FAA-AA38-91AE21BF20B7}" destId="{D96B2FB4-D237-49FF-AB32-F24CACC54829}" srcOrd="0" destOrd="0" presId="urn:microsoft.com/office/officeart/2005/8/layout/hProcess6"/>
    <dgm:cxn modelId="{124F6E8B-75E7-4074-854B-87A7EF15CCCF}" type="presOf" srcId="{780B58E4-400E-41F2-8D77-F3E8403419DA}" destId="{88CC8071-D173-4276-BCD2-C1F3834CF5F0}" srcOrd="0" destOrd="3" presId="urn:microsoft.com/office/officeart/2005/8/layout/hProcess6"/>
    <dgm:cxn modelId="{99041F92-08F2-4106-8E88-6917D06907CC}" srcId="{FA33BD03-74DA-4900-8ECC-9636B8862695}" destId="{A3107AC3-BB10-4C84-8819-4424E40034B0}" srcOrd="1" destOrd="0" parTransId="{BDF69233-D4C4-42EF-B436-F320E1E6EEE5}" sibTransId="{1C9156DB-8E4F-428A-B1DE-9E518EDA3BB5}"/>
    <dgm:cxn modelId="{2761A793-DA68-4E5F-B9F1-5EC417B4B4EC}" type="presOf" srcId="{A3107AC3-BB10-4C84-8819-4424E40034B0}" destId="{19CFCA91-76E0-4E23-B2F0-C8A36676F143}" srcOrd="0" destOrd="0" presId="urn:microsoft.com/office/officeart/2005/8/layout/hProcess6"/>
    <dgm:cxn modelId="{07D1D993-69E7-4144-BD82-289F57D0B65F}" srcId="{FA33BD03-74DA-4900-8ECC-9636B8862695}" destId="{018D45B8-7CB0-413C-9EED-7B38D96B4668}" srcOrd="2" destOrd="0" parTransId="{FEA9A62E-5290-4269-B1D1-063D4C926558}" sibTransId="{BA93B53E-99BA-4D53-B254-1FDBDB0B1654}"/>
    <dgm:cxn modelId="{8C621EAA-3822-4ED5-B0B5-1D4D45F1A8FB}" type="presOf" srcId="{780B58E4-400E-41F2-8D77-F3E8403419DA}" destId="{50A43474-3219-4032-BB7E-E30AC0B9F5B2}" srcOrd="1" destOrd="3" presId="urn:microsoft.com/office/officeart/2005/8/layout/hProcess6"/>
    <dgm:cxn modelId="{4B0AFFAC-D412-4C9F-8963-FB636957DF70}" type="presOf" srcId="{5431F6F4-D21E-4155-9517-ABE565A9D610}" destId="{50A43474-3219-4032-BB7E-E30AC0B9F5B2}" srcOrd="1" destOrd="2" presId="urn:microsoft.com/office/officeart/2005/8/layout/hProcess6"/>
    <dgm:cxn modelId="{89B2ECAE-EDD0-4E29-A366-A30658F2B6AB}" srcId="{2ABFE662-8535-4A71-8596-F0C961423BA1}" destId="{EB64957B-7A91-4363-8186-D0D51354CF67}" srcOrd="5" destOrd="0" parTransId="{4A4C9E5F-71ED-4417-82CA-5D58322A4374}" sibTransId="{71A4AE7C-B7C1-4136-98F7-511DE7EEB1AC}"/>
    <dgm:cxn modelId="{89C154B6-0D00-400A-9D3B-626367BF69F4}" type="presOf" srcId="{723C2DC1-F0E5-4FAA-AA38-91AE21BF20B7}" destId="{C3F06D43-B539-4B11-BBFF-3B76DC8DAC2F}" srcOrd="1" destOrd="0" presId="urn:microsoft.com/office/officeart/2005/8/layout/hProcess6"/>
    <dgm:cxn modelId="{4FCE4EB9-9242-4D4E-8968-584648DCA3F6}" srcId="{A3107AC3-BB10-4C84-8819-4424E40034B0}" destId="{BC5313C0-7572-4197-BFFA-7FBBCB519725}" srcOrd="1" destOrd="0" parTransId="{C11DFDA9-D012-458A-B230-78A5609A65AF}" sibTransId="{D35CD39D-FA85-44E4-B333-0FD6A8D67EEA}"/>
    <dgm:cxn modelId="{683353BB-7B38-4A77-9F3A-18CBB5C65B9B}" type="presOf" srcId="{37DADDED-8275-482F-90E3-373D64D53A26}" destId="{88CC8071-D173-4276-BCD2-C1F3834CF5F0}" srcOrd="0" destOrd="1" presId="urn:microsoft.com/office/officeart/2005/8/layout/hProcess6"/>
    <dgm:cxn modelId="{41147FBE-C827-40CD-96E4-CAF49C559EB3}" type="presOf" srcId="{D695886E-4F6D-47B0-8C39-CD0FC804AA9C}" destId="{D96B2FB4-D237-49FF-AB32-F24CACC54829}" srcOrd="0" destOrd="1" presId="urn:microsoft.com/office/officeart/2005/8/layout/hProcess6"/>
    <dgm:cxn modelId="{0977A1C3-E174-4E58-A17A-60371798A4BC}" type="presOf" srcId="{D695886E-4F6D-47B0-8C39-CD0FC804AA9C}" destId="{C3F06D43-B539-4B11-BBFF-3B76DC8DAC2F}" srcOrd="1" destOrd="1" presId="urn:microsoft.com/office/officeart/2005/8/layout/hProcess6"/>
    <dgm:cxn modelId="{B180FFC4-0F3F-4AA8-837F-F1DCA05AC1DD}" type="presOf" srcId="{AD0A3960-4DD0-4252-BDDB-BEE7AA9DE0C4}" destId="{1BDA5459-580C-4E93-8BC1-1F2F60640A38}" srcOrd="0" destOrd="0" presId="urn:microsoft.com/office/officeart/2005/8/layout/hProcess6"/>
    <dgm:cxn modelId="{880B0CC6-C040-4386-9FFA-E81A962CD99C}" srcId="{A3107AC3-BB10-4C84-8819-4424E40034B0}" destId="{5BC384A6-2709-4543-8171-CF79C825727F}" srcOrd="2" destOrd="0" parTransId="{4399B98F-BBB4-4329-83A3-3480B43B3A18}" sibTransId="{5F40A8F1-8EF1-41F3-A2F4-FA9AF319680D}"/>
    <dgm:cxn modelId="{55E0ECDC-BCFE-4565-901C-E22DD39E7423}" type="presOf" srcId="{B359D914-C146-4EA6-B16E-632DB3532592}" destId="{C3F06D43-B539-4B11-BBFF-3B76DC8DAC2F}" srcOrd="1" destOrd="4" presId="urn:microsoft.com/office/officeart/2005/8/layout/hProcess6"/>
    <dgm:cxn modelId="{8279DEDE-2AEC-4B07-902F-7DF306256F1C}" type="presOf" srcId="{5BC384A6-2709-4543-8171-CF79C825727F}" destId="{D94CAD0E-E90E-40EB-B606-CF2826320005}" srcOrd="1" destOrd="2" presId="urn:microsoft.com/office/officeart/2005/8/layout/hProcess6"/>
    <dgm:cxn modelId="{D81DA6E3-CD64-4B88-A2BC-08ED0FD0B5E6}" srcId="{2ABFE662-8535-4A71-8596-F0C961423BA1}" destId="{377B8F48-5B67-4631-8EBC-550978C3B69D}" srcOrd="3" destOrd="0" parTransId="{83BF6F56-A131-44CC-B013-47DDD2610196}" sibTransId="{7DFB030A-DBFC-4ABB-9BB0-8D72966C02E0}"/>
    <dgm:cxn modelId="{2DA824E7-2B94-448D-8951-B68B1857F218}" type="presOf" srcId="{278BC880-2482-4E78-BC48-C572E2B6C247}" destId="{88CC8071-D173-4276-BCD2-C1F3834CF5F0}" srcOrd="0" destOrd="0" presId="urn:microsoft.com/office/officeart/2005/8/layout/hProcess6"/>
    <dgm:cxn modelId="{52E3A8EF-07EB-4A4A-89BD-D6484F370A04}" srcId="{018D45B8-7CB0-413C-9EED-7B38D96B4668}" destId="{5431F6F4-D21E-4155-9517-ABE565A9D610}" srcOrd="2" destOrd="0" parTransId="{2B63C57B-BD1A-4581-9DEB-5A32DC80087F}" sibTransId="{171FE28B-4830-473A-8995-A13E3A88BE23}"/>
    <dgm:cxn modelId="{4C4C90F7-5E66-4156-9683-1FD4D79C873A}" srcId="{2ABFE662-8535-4A71-8596-F0C961423BA1}" destId="{B359D914-C146-4EA6-B16E-632DB3532592}" srcOrd="4" destOrd="0" parTransId="{8BBEB75A-EEE5-458E-B316-D09B277EF117}" sibTransId="{1A4ED69B-B896-4B1B-B3C8-56A44BDF702A}"/>
    <dgm:cxn modelId="{C3B069CB-869E-47EB-B4B7-0838F21292BB}" type="presParOf" srcId="{806885F8-E352-491B-A8E6-8A55294B3FC5}" destId="{4F9A3458-2E48-4364-B709-B658E02A242A}" srcOrd="0" destOrd="0" presId="urn:microsoft.com/office/officeart/2005/8/layout/hProcess6"/>
    <dgm:cxn modelId="{BCBFFD71-8B73-4EA3-90AC-BE3C79B5AA14}" type="presParOf" srcId="{4F9A3458-2E48-4364-B709-B658E02A242A}" destId="{8372876F-0476-448A-BD7A-A5583C62D736}" srcOrd="0" destOrd="0" presId="urn:microsoft.com/office/officeart/2005/8/layout/hProcess6"/>
    <dgm:cxn modelId="{C106ABDC-93BE-4BD1-8DB4-2A24BFDCD511}" type="presParOf" srcId="{4F9A3458-2E48-4364-B709-B658E02A242A}" destId="{D96B2FB4-D237-49FF-AB32-F24CACC54829}" srcOrd="1" destOrd="0" presId="urn:microsoft.com/office/officeart/2005/8/layout/hProcess6"/>
    <dgm:cxn modelId="{BFD734A2-A475-4694-81B1-15CA7CD1BB5C}" type="presParOf" srcId="{4F9A3458-2E48-4364-B709-B658E02A242A}" destId="{C3F06D43-B539-4B11-BBFF-3B76DC8DAC2F}" srcOrd="2" destOrd="0" presId="urn:microsoft.com/office/officeart/2005/8/layout/hProcess6"/>
    <dgm:cxn modelId="{A80AF58C-29B7-477E-96B7-355FFD3E0D4F}" type="presParOf" srcId="{4F9A3458-2E48-4364-B709-B658E02A242A}" destId="{47D3D778-E338-462D-9F78-498D491F9A44}" srcOrd="3" destOrd="0" presId="urn:microsoft.com/office/officeart/2005/8/layout/hProcess6"/>
    <dgm:cxn modelId="{8BA0CEE1-103C-4F90-BED5-67540459BF7E}" type="presParOf" srcId="{806885F8-E352-491B-A8E6-8A55294B3FC5}" destId="{B3023E6A-9C00-41BF-956C-4BA715F7A471}" srcOrd="1" destOrd="0" presId="urn:microsoft.com/office/officeart/2005/8/layout/hProcess6"/>
    <dgm:cxn modelId="{A68897D6-1CB0-473A-82D7-19D2F4D364EE}" type="presParOf" srcId="{806885F8-E352-491B-A8E6-8A55294B3FC5}" destId="{4B7D0FBE-C504-4261-AF05-BBC2ACB6A9FD}" srcOrd="2" destOrd="0" presId="urn:microsoft.com/office/officeart/2005/8/layout/hProcess6"/>
    <dgm:cxn modelId="{E1DD3259-6ECA-40F1-9002-2C4F50DB8C9F}" type="presParOf" srcId="{4B7D0FBE-C504-4261-AF05-BBC2ACB6A9FD}" destId="{FC01FF3E-5D61-4916-ABF9-8D5523479946}" srcOrd="0" destOrd="0" presId="urn:microsoft.com/office/officeart/2005/8/layout/hProcess6"/>
    <dgm:cxn modelId="{D1765BB5-C886-465A-A30D-A769FE2EB177}" type="presParOf" srcId="{4B7D0FBE-C504-4261-AF05-BBC2ACB6A9FD}" destId="{1BDA5459-580C-4E93-8BC1-1F2F60640A38}" srcOrd="1" destOrd="0" presId="urn:microsoft.com/office/officeart/2005/8/layout/hProcess6"/>
    <dgm:cxn modelId="{5E2769C3-A456-4072-8E98-E224D90036D3}" type="presParOf" srcId="{4B7D0FBE-C504-4261-AF05-BBC2ACB6A9FD}" destId="{D94CAD0E-E90E-40EB-B606-CF2826320005}" srcOrd="2" destOrd="0" presId="urn:microsoft.com/office/officeart/2005/8/layout/hProcess6"/>
    <dgm:cxn modelId="{B28701E0-A9FA-4CAC-B62F-859FDA1A5E6C}" type="presParOf" srcId="{4B7D0FBE-C504-4261-AF05-BBC2ACB6A9FD}" destId="{19CFCA91-76E0-4E23-B2F0-C8A36676F143}" srcOrd="3" destOrd="0" presId="urn:microsoft.com/office/officeart/2005/8/layout/hProcess6"/>
    <dgm:cxn modelId="{0D9C6DD6-552C-4738-87EE-64704A2EB81D}" type="presParOf" srcId="{806885F8-E352-491B-A8E6-8A55294B3FC5}" destId="{2C5E4D18-8FD7-4F3D-A465-EC66E3FBB927}" srcOrd="3" destOrd="0" presId="urn:microsoft.com/office/officeart/2005/8/layout/hProcess6"/>
    <dgm:cxn modelId="{5667C7CC-F0F3-427C-B40B-ECC208509EB9}" type="presParOf" srcId="{806885F8-E352-491B-A8E6-8A55294B3FC5}" destId="{9D1B5D11-E6F8-41A1-8610-28B7E3561614}" srcOrd="4" destOrd="0" presId="urn:microsoft.com/office/officeart/2005/8/layout/hProcess6"/>
    <dgm:cxn modelId="{385FB4F2-07AD-4A3B-B086-99AD9E0CE992}" type="presParOf" srcId="{9D1B5D11-E6F8-41A1-8610-28B7E3561614}" destId="{61C53B72-7B23-4EA8-BA88-8C69E188280C}" srcOrd="0" destOrd="0" presId="urn:microsoft.com/office/officeart/2005/8/layout/hProcess6"/>
    <dgm:cxn modelId="{7B7B9DE4-D2F1-4BD0-AE5D-D65AAAD93076}" type="presParOf" srcId="{9D1B5D11-E6F8-41A1-8610-28B7E3561614}" destId="{88CC8071-D173-4276-BCD2-C1F3834CF5F0}" srcOrd="1" destOrd="0" presId="urn:microsoft.com/office/officeart/2005/8/layout/hProcess6"/>
    <dgm:cxn modelId="{5FEEA7D4-1138-47AE-8BE9-402935727E21}" type="presParOf" srcId="{9D1B5D11-E6F8-41A1-8610-28B7E3561614}" destId="{50A43474-3219-4032-BB7E-E30AC0B9F5B2}" srcOrd="2" destOrd="0" presId="urn:microsoft.com/office/officeart/2005/8/layout/hProcess6"/>
    <dgm:cxn modelId="{FE8598FE-23FE-419C-B2AC-F080D7CF791D}" type="presParOf" srcId="{9D1B5D11-E6F8-41A1-8610-28B7E3561614}" destId="{D19E05DB-3E6F-4255-A0FD-7E84947F58B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6259-3E61-4F6F-8F3B-B758EBECD06E}">
      <dsp:nvSpPr>
        <dsp:cNvPr id="0" name=""/>
        <dsp:cNvSpPr/>
      </dsp:nvSpPr>
      <dsp:spPr>
        <a:xfrm>
          <a:off x="0" y="0"/>
          <a:ext cx="3946720" cy="1670539"/>
        </a:xfrm>
        <a:prstGeom prst="rightArrow">
          <a:avLst>
            <a:gd name="adj1" fmla="val 70000"/>
            <a:gd name="adj2" fmla="val 50000"/>
          </a:avLst>
        </a:prstGeom>
        <a:solidFill>
          <a:srgbClr val="FF66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Beslut om gemensam </a:t>
          </a:r>
          <a:br>
            <a:rPr lang="sv-SE" sz="1800" kern="1200"/>
          </a:br>
          <a:r>
            <a:rPr lang="sv-SE" sz="1800" kern="1200"/>
            <a:t>målbild i politiska samverkansberedningen</a:t>
          </a:r>
        </a:p>
      </dsp:txBody>
      <dsp:txXfrm>
        <a:off x="986680" y="250581"/>
        <a:ext cx="2375351" cy="1169377"/>
      </dsp:txXfrm>
    </dsp:sp>
    <dsp:sp modelId="{C13D2EEA-2D91-4918-AE46-548FFB60341D}">
      <dsp:nvSpPr>
        <dsp:cNvPr id="0" name=""/>
        <dsp:cNvSpPr/>
      </dsp:nvSpPr>
      <dsp:spPr>
        <a:xfrm>
          <a:off x="127821" y="390241"/>
          <a:ext cx="772541" cy="711424"/>
        </a:xfrm>
        <a:prstGeom prst="ellipse">
          <a:avLst/>
        </a:prstGeom>
        <a:solidFill>
          <a:srgbClr val="66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/>
            <a:t>Dec</a:t>
          </a:r>
          <a:br>
            <a:rPr lang="sv-SE" sz="1700" b="1" kern="1200"/>
          </a:br>
          <a:r>
            <a:rPr lang="sv-SE" sz="1700" b="1" kern="1200"/>
            <a:t>2020</a:t>
          </a:r>
        </a:p>
      </dsp:txBody>
      <dsp:txXfrm>
        <a:off x="240957" y="494427"/>
        <a:ext cx="546269" cy="503052"/>
      </dsp:txXfrm>
    </dsp:sp>
    <dsp:sp modelId="{10A544E0-6D0E-4010-AEC8-35DC886311D1}">
      <dsp:nvSpPr>
        <dsp:cNvPr id="0" name=""/>
        <dsp:cNvSpPr/>
      </dsp:nvSpPr>
      <dsp:spPr>
        <a:xfrm>
          <a:off x="4277688" y="0"/>
          <a:ext cx="2926901" cy="1670539"/>
        </a:xfrm>
        <a:prstGeom prst="rightArrow">
          <a:avLst>
            <a:gd name="adj1" fmla="val 70000"/>
            <a:gd name="adj2" fmla="val 50000"/>
          </a:avLst>
        </a:prstGeom>
        <a:solidFill>
          <a:srgbClr val="CC66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19/2 Kick off Nära vård </a:t>
          </a:r>
        </a:p>
      </dsp:txBody>
      <dsp:txXfrm>
        <a:off x="5009413" y="250581"/>
        <a:ext cx="1610487" cy="1169377"/>
      </dsp:txXfrm>
    </dsp:sp>
    <dsp:sp modelId="{44E7C38A-5A76-4625-85CD-9C26AACD8761}">
      <dsp:nvSpPr>
        <dsp:cNvPr id="0" name=""/>
        <dsp:cNvSpPr/>
      </dsp:nvSpPr>
      <dsp:spPr>
        <a:xfrm>
          <a:off x="4404322" y="393758"/>
          <a:ext cx="751338" cy="704391"/>
        </a:xfrm>
        <a:prstGeom prst="ellipse">
          <a:avLst/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/>
            <a:t>Feb</a:t>
          </a:r>
          <a:br>
            <a:rPr lang="sv-SE" sz="1700" b="1" kern="1200"/>
          </a:br>
          <a:r>
            <a:rPr lang="sv-SE" sz="1700" b="1" kern="1200"/>
            <a:t>2021</a:t>
          </a:r>
        </a:p>
      </dsp:txBody>
      <dsp:txXfrm>
        <a:off x="4514353" y="496914"/>
        <a:ext cx="531276" cy="498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2FB4-D237-49FF-AB32-F24CACC54829}">
      <dsp:nvSpPr>
        <dsp:cNvPr id="0" name=""/>
        <dsp:cNvSpPr/>
      </dsp:nvSpPr>
      <dsp:spPr>
        <a:xfrm>
          <a:off x="0" y="82483"/>
          <a:ext cx="3754344" cy="2465299"/>
        </a:xfrm>
        <a:prstGeom prst="rightArrow">
          <a:avLst>
            <a:gd name="adj1" fmla="val 70000"/>
            <a:gd name="adj2" fmla="val 50000"/>
          </a:avLst>
        </a:prstGeom>
        <a:solidFill>
          <a:srgbClr val="66CC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10/3 Intro och målbild medborgarrepresentanter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15/3 Intro verksamhetsrepresentanter offentliga och privata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17/3 Workshop 1, Östra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19/3 Workshop 1, Södra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23/3 Workshop 1, Norra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25/3 Workshop 1, Luleå-Boden</a:t>
          </a:r>
        </a:p>
      </dsp:txBody>
      <dsp:txXfrm>
        <a:off x="938586" y="452278"/>
        <a:ext cx="1952903" cy="1725709"/>
      </dsp:txXfrm>
    </dsp:sp>
    <dsp:sp modelId="{47D3D778-E338-462D-9F78-498D491F9A44}">
      <dsp:nvSpPr>
        <dsp:cNvPr id="0" name=""/>
        <dsp:cNvSpPr/>
      </dsp:nvSpPr>
      <dsp:spPr>
        <a:xfrm>
          <a:off x="123892" y="959030"/>
          <a:ext cx="607007" cy="570860"/>
        </a:xfrm>
        <a:prstGeom prst="ellipse">
          <a:avLst/>
        </a:prstGeom>
        <a:solidFill>
          <a:srgbClr val="00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Mars</a:t>
          </a:r>
        </a:p>
      </dsp:txBody>
      <dsp:txXfrm>
        <a:off x="212786" y="1042631"/>
        <a:ext cx="429219" cy="403658"/>
      </dsp:txXfrm>
    </dsp:sp>
    <dsp:sp modelId="{1BDA5459-580C-4E93-8BC1-1F2F60640A38}">
      <dsp:nvSpPr>
        <dsp:cNvPr id="0" name=""/>
        <dsp:cNvSpPr/>
      </dsp:nvSpPr>
      <dsp:spPr>
        <a:xfrm>
          <a:off x="3735358" y="18051"/>
          <a:ext cx="2245591" cy="2441064"/>
        </a:xfrm>
        <a:prstGeom prst="rightArrow">
          <a:avLst>
            <a:gd name="adj1" fmla="val 70000"/>
            <a:gd name="adj2" fmla="val 50000"/>
          </a:avLst>
        </a:prstGeom>
        <a:solidFill>
          <a:srgbClr val="66FF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b="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/>
            <a:t>27/4 </a:t>
          </a:r>
          <a:br>
            <a:rPr lang="sv-SE" sz="1200" b="0" kern="1200"/>
          </a:br>
          <a:r>
            <a:rPr lang="sv-SE" sz="1200" b="0" kern="1200"/>
            <a:t>Workshop 2,  Östra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0" kern="1200"/>
            <a:t>29/4 </a:t>
          </a:r>
          <a:br>
            <a:rPr lang="sv-SE" sz="1200" b="0" kern="1200"/>
          </a:br>
          <a:r>
            <a:rPr lang="sv-SE" sz="1200" b="0" kern="1200"/>
            <a:t>Workshop 2, Södra</a:t>
          </a:r>
        </a:p>
      </dsp:txBody>
      <dsp:txXfrm>
        <a:off x="4296756" y="384211"/>
        <a:ext cx="1094725" cy="1708744"/>
      </dsp:txXfrm>
    </dsp:sp>
    <dsp:sp modelId="{19CFCA91-76E0-4E23-B2F0-C8A36676F143}">
      <dsp:nvSpPr>
        <dsp:cNvPr id="0" name=""/>
        <dsp:cNvSpPr/>
      </dsp:nvSpPr>
      <dsp:spPr>
        <a:xfrm>
          <a:off x="3768411" y="990420"/>
          <a:ext cx="564370" cy="536298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April</a:t>
          </a:r>
        </a:p>
      </dsp:txBody>
      <dsp:txXfrm>
        <a:off x="3851061" y="1068959"/>
        <a:ext cx="399070" cy="379220"/>
      </dsp:txXfrm>
    </dsp:sp>
    <dsp:sp modelId="{88CC8071-D173-4276-BCD2-C1F3834CF5F0}">
      <dsp:nvSpPr>
        <dsp:cNvPr id="0" name=""/>
        <dsp:cNvSpPr/>
      </dsp:nvSpPr>
      <dsp:spPr>
        <a:xfrm>
          <a:off x="6090378" y="73811"/>
          <a:ext cx="2965131" cy="2465299"/>
        </a:xfrm>
        <a:prstGeom prst="rightArrow">
          <a:avLst>
            <a:gd name="adj1" fmla="val 70000"/>
            <a:gd name="adj2" fmla="val 50000"/>
          </a:avLst>
        </a:prstGeom>
        <a:solidFill>
          <a:srgbClr val="33CC3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4/5 Workshop 2, Norra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6/5 Workshop 2, Luleå-Boden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11/5 Uppföljningsmöte med Workshop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>
              <a:solidFill>
                <a:schemeClr val="tx1"/>
              </a:solidFill>
            </a:rPr>
            <a:t>27/5 Beslut målbild </a:t>
          </a:r>
          <a:r>
            <a:rPr lang="sv-SE" sz="1200" kern="1200" err="1">
              <a:solidFill>
                <a:schemeClr val="tx1"/>
              </a:solidFill>
            </a:rPr>
            <a:t>Polsam</a:t>
          </a:r>
          <a:endParaRPr lang="sv-SE" sz="1200" kern="1200">
            <a:solidFill>
              <a:schemeClr val="tx1"/>
            </a:solidFill>
          </a:endParaRPr>
        </a:p>
      </dsp:txBody>
      <dsp:txXfrm>
        <a:off x="6831661" y="443606"/>
        <a:ext cx="1445501" cy="1725709"/>
      </dsp:txXfrm>
    </dsp:sp>
    <dsp:sp modelId="{D19E05DB-3E6F-4255-A0FD-7E84947F58BA}">
      <dsp:nvSpPr>
        <dsp:cNvPr id="0" name=""/>
        <dsp:cNvSpPr/>
      </dsp:nvSpPr>
      <dsp:spPr>
        <a:xfrm>
          <a:off x="6297913" y="968846"/>
          <a:ext cx="559863" cy="552441"/>
        </a:xfrm>
        <a:prstGeom prst="ellipse">
          <a:avLst/>
        </a:prstGeom>
        <a:solidFill>
          <a:srgbClr val="00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Maj</a:t>
          </a:r>
        </a:p>
      </dsp:txBody>
      <dsp:txXfrm>
        <a:off x="6379903" y="1049749"/>
        <a:ext cx="395883" cy="39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44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26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20638" y="514350"/>
            <a:ext cx="4578351" cy="2576513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v-SE" sz="12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Förklaring av textrevideringarna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hälsa och upplevelsen av välbefinnande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 fått en egen plats eftersom den visar mer på vart vi vill komma istället för förflyttningen som krävs för att uppnå målet.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Tillsammans och trygghet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 adderats till texten eftersom det lyftes fram.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Ordet enkel har ändrats till </a:t>
            </a:r>
            <a:r>
              <a:rPr lang="sv-SE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enklare 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att visa på att vi tillsammans behöver jobba vidare för ökad enkelhet.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Nära mig på nya sätt har äntrats till </a:t>
            </a:r>
            <a:r>
              <a:rPr lang="sv-SE" sz="12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bästa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sätt eftersom inspel framkommit att ”varför göra nytt när gamla arbetssätt fungerar”.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När det gäller den grafiska profilen kommer ett separat arbete påbörjas efter både inspel från uppföljningsmötet och workshops.</a:t>
            </a:r>
          </a:p>
          <a:p>
            <a:endParaRPr lang="sv-SE" baseline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1A28-612E-4E10-B473-57F271992FC6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4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98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För att klara av framtidens utmaningar så kan vi behöva stöd</a:t>
            </a:r>
          </a:p>
          <a:p>
            <a:r>
              <a:rPr lang="sv-SE"/>
              <a:t>Sista anmälningsdag 4 juni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225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06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717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CB7F7-2DE7-442F-B621-87F2D8E04F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43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Aktörer som behöver förstå, involveras eller medskapa med eller informera eller ta hjälp av.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CB7F7-2DE7-442F-B621-87F2D8E04F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9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0C446-1265-4C7B-9C34-D719D735B6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50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/>
              <a:t>I workshop</a:t>
            </a:r>
            <a:r>
              <a:rPr lang="sv-SE" sz="800" baseline="0"/>
              <a:t> 1 arbetade vi med utmaningsformuleringen och ni har fått det materialet skickat till er. </a:t>
            </a:r>
          </a:p>
          <a:p>
            <a:r>
              <a:rPr lang="sv-SE" sz="800" baseline="0"/>
              <a:t>Ett citat som kan beskriva utmaningsformuleringen är den här Som individ är jag en helhet och måste behandlas som en sådan.</a:t>
            </a:r>
            <a:endParaRPr lang="sv-SE" sz="800"/>
          </a:p>
          <a:p>
            <a:r>
              <a:rPr lang="sv-SE" sz="800"/>
              <a:t>Vår utmaningsformulering för Nära vård och omsorg</a:t>
            </a:r>
            <a:r>
              <a:rPr lang="sv-SE" sz="800" baseline="0"/>
              <a:t> i Norrbotten lyder så här: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/>
              <a:t>Vi vill genom samverkan, tilltro och respekt för varandra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b="1">
                <a:solidFill>
                  <a:schemeClr val="accent5"/>
                </a:solidFill>
              </a:rPr>
              <a:t>skapa en sammanhållen vård och omsorg som</a:t>
            </a:r>
            <a:r>
              <a:rPr lang="sv-SE" sz="800" b="1" baseline="0">
                <a:solidFill>
                  <a:schemeClr val="accent5"/>
                </a:solidFill>
              </a:rPr>
              <a:t> utgår ifrån</a:t>
            </a:r>
            <a:r>
              <a:rPr lang="sv-SE" sz="800" b="1">
                <a:solidFill>
                  <a:schemeClr val="accent5"/>
                </a:solidFill>
              </a:rPr>
              <a:t> personens behov och resurser</a:t>
            </a:r>
            <a:r>
              <a:rPr lang="sv-SE" sz="80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/>
              <a:t>där ekonomi, lagar och avtal samt organisatoriska gränser och ledarskap inte hindrar utan stöttar arbetet.</a:t>
            </a:r>
          </a:p>
          <a:p>
            <a:r>
              <a:rPr lang="sv-SE" sz="800"/>
              <a:t>Känner ni igen er i den här beskrivningen.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7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i="1"/>
              <a:t>Att vi; medborgare, organisationer och samhälle, utifrån ett personcentrerat förhållningssätt </a:t>
            </a:r>
            <a:br>
              <a:rPr lang="sv-SE" sz="800" i="1"/>
            </a:br>
            <a:r>
              <a:rPr lang="sv-SE" sz="800" i="1"/>
              <a:t>stöttar mig till en </a:t>
            </a:r>
            <a:r>
              <a:rPr lang="sv-SE" sz="800" i="1">
                <a:solidFill>
                  <a:schemeClr val="accent5"/>
                </a:solidFill>
              </a:rPr>
              <a:t>god hälsa och upplevelse av välbefinnande </a:t>
            </a:r>
            <a:br>
              <a:rPr lang="sv-SE" sz="800" i="1"/>
            </a:br>
            <a:r>
              <a:rPr lang="sv-SE" sz="800" i="1">
                <a:solidFill>
                  <a:schemeClr val="accent5"/>
                </a:solidFill>
              </a:rPr>
              <a:t>oavsett förutsättningar </a:t>
            </a:r>
            <a:r>
              <a:rPr lang="sv-SE" sz="800" i="1"/>
              <a:t>och geografisk plats. </a:t>
            </a:r>
          </a:p>
          <a:p>
            <a:endParaRPr lang="sv-SE" sz="800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CB7F7-2DE7-442F-B621-87F2D8E04FE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8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89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59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slutar där vi började att lyssna på medborgarna.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9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Målbilden kommer här som ett första utkast  - den ska tala för sig själv. </a:t>
            </a:r>
          </a:p>
          <a:p>
            <a:endParaRPr lang="sv-SE"/>
          </a:p>
          <a:p>
            <a:r>
              <a:rPr lang="sv-SE"/>
              <a:t>Det handlar om mig som individ, patient, brukare, klient och Mitt liv</a:t>
            </a:r>
            <a:endParaRPr lang="sv-SE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Min egen kraft, jag är viktigaste delen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Sammanhållet för mig och enkelt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Nära mig på nya sätt,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Min hälsa och välbefinnande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>
              <a:buFont typeface="Arial" panose="020B0604020202020204" pitchFamily="34" charset="0"/>
            </a:pPr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51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Sammanfattning från inspel uppföljningsmöte 11 maj samt patient- och brukarorganisationen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19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/>
              <a:t>I menyn </a:t>
            </a:r>
            <a:r>
              <a:rPr lang="sv-SE" sz="1200" b="1" u="none" kern="0"/>
              <a:t>Start</a:t>
            </a:r>
            <a:r>
              <a:rPr lang="sv-SE" sz="1200" b="1" u="none" kern="0" baseline="0"/>
              <a:t> </a:t>
            </a:r>
            <a:r>
              <a:rPr lang="sv-SE" sz="1200" b="0" u="none" kern="0" baseline="0"/>
              <a:t>hittar du</a:t>
            </a:r>
            <a:r>
              <a:rPr lang="sv-SE" sz="1200" b="1" u="none" kern="0" baseline="0"/>
              <a:t> </a:t>
            </a:r>
            <a:r>
              <a:rPr lang="sv-SE" sz="1200" b="0" i="1" u="none" kern="0" baseline="0"/>
              <a:t>Ny bild</a:t>
            </a:r>
            <a:r>
              <a:rPr lang="sv-SE" sz="1200" b="0" u="none" kern="0" baseline="0"/>
              <a:t>.</a:t>
            </a:r>
            <a:r>
              <a:rPr lang="sv-SE" sz="1200" b="0" u="none" ker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/>
              <a:t>Klicka på pilen</a:t>
            </a:r>
            <a:r>
              <a:rPr lang="sv-SE" sz="1200" i="0" u="none" kern="0" baseline="0"/>
              <a:t> och välj den </a:t>
            </a:r>
            <a:r>
              <a:rPr lang="sv-SE" sz="1200" i="0" u="none" kern="0" baseline="0" err="1"/>
              <a:t>sidmall</a:t>
            </a:r>
            <a:r>
              <a:rPr lang="sv-SE" sz="1200" i="0" u="none" kern="0" baseline="0"/>
              <a:t> du behöver.</a:t>
            </a:r>
            <a:endParaRPr lang="sv-SE" sz="1400" i="0" u="none" kern="0" baseline="0"/>
          </a:p>
          <a:p>
            <a:endParaRPr lang="sv-SE" sz="1400" i="0" u="none" kern="0" baseline="0"/>
          </a:p>
          <a:p>
            <a:endParaRPr lang="sv-SE" sz="1400" i="0" u="none" kern="0" baseline="0"/>
          </a:p>
          <a:p>
            <a:endParaRPr lang="sv-SE" sz="1400" i="0" u="none" kern="0" baseline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endParaRPr lang="sv-SE" sz="1400" ker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/>
              <a:t>Markera den sida i presentationen som du </a:t>
            </a:r>
            <a:br>
              <a:rPr lang="sv-SE" sz="1200" b="0" u="none" kern="0"/>
            </a:br>
            <a:r>
              <a:rPr lang="sv-SE" sz="1200" b="0" u="none" kern="0"/>
              <a:t>vill byta </a:t>
            </a:r>
            <a:r>
              <a:rPr lang="sv-SE" sz="1200" b="0" u="none" kern="0" err="1"/>
              <a:t>sidmall</a:t>
            </a:r>
            <a:r>
              <a:rPr lang="sv-SE" sz="1200" b="0" u="none" ker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/>
              <a:t>Gå</a:t>
            </a:r>
            <a:r>
              <a:rPr lang="sv-SE" sz="1200" b="0" u="none" kern="0" baseline="0"/>
              <a:t> upp till menyn </a:t>
            </a:r>
            <a:r>
              <a:rPr lang="sv-SE" sz="1200" b="1" u="none" kern="0"/>
              <a:t>Start</a:t>
            </a:r>
            <a:r>
              <a:rPr lang="sv-SE" sz="1200" b="1" u="none" kern="0" baseline="0"/>
              <a:t> </a:t>
            </a:r>
            <a:r>
              <a:rPr lang="sv-SE" sz="1200" b="0" u="none" kern="0" baseline="0"/>
              <a:t>och välj</a:t>
            </a:r>
            <a:r>
              <a:rPr lang="sv-SE" sz="1200" b="1" u="none" kern="0" baseline="0"/>
              <a:t> </a:t>
            </a:r>
            <a:r>
              <a:rPr lang="sv-SE" sz="1200" b="0" i="1" u="none" kern="0" baseline="0"/>
              <a:t>Layout</a:t>
            </a:r>
            <a:r>
              <a:rPr lang="sv-SE" sz="1200" b="0" u="none" kern="0" baseline="0"/>
              <a:t>.</a:t>
            </a:r>
            <a:r>
              <a:rPr lang="sv-SE" sz="1200" b="0" u="none" ker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3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45" y="4505498"/>
            <a:ext cx="1122581" cy="4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8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6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7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0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3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8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89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38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10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4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28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01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4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2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95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8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5" y="384371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18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6"/>
            <a:ext cx="5978096" cy="3049084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  <a:lvl2pPr marL="616729" indent="-214308">
              <a:buFont typeface="Arial" panose="020B0604020202020204" pitchFamily="34" charset="0"/>
              <a:buChar char="•"/>
              <a:defRPr sz="12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56837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08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/>
              <a:t>I menyn </a:t>
            </a:r>
            <a:r>
              <a:rPr lang="sv-SE" sz="1200" b="1" u="none" kern="0"/>
              <a:t>Start</a:t>
            </a:r>
            <a:r>
              <a:rPr lang="sv-SE" sz="1200" b="1" u="none" kern="0" baseline="0"/>
              <a:t> </a:t>
            </a:r>
            <a:r>
              <a:rPr lang="sv-SE" sz="1200" b="0" u="none" kern="0" baseline="0"/>
              <a:t>hittar du</a:t>
            </a:r>
            <a:r>
              <a:rPr lang="sv-SE" sz="1200" b="1" u="none" kern="0" baseline="0"/>
              <a:t> </a:t>
            </a:r>
            <a:r>
              <a:rPr lang="sv-SE" sz="1200" b="0" i="1" u="none" kern="0" baseline="0"/>
              <a:t>Ny bild</a:t>
            </a:r>
            <a:r>
              <a:rPr lang="sv-SE" sz="1200" b="0" u="none" kern="0" baseline="0"/>
              <a:t>.</a:t>
            </a:r>
            <a:r>
              <a:rPr lang="sv-SE" sz="1200" b="0" u="none" ker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/>
              <a:t>Klicka på pilen</a:t>
            </a:r>
            <a:r>
              <a:rPr lang="sv-SE" sz="1200" i="0" u="none" kern="0" baseline="0"/>
              <a:t> och välj den </a:t>
            </a:r>
            <a:r>
              <a:rPr lang="sv-SE" sz="1200" i="0" u="none" kern="0" baseline="0" err="1"/>
              <a:t>sidmall</a:t>
            </a:r>
            <a:r>
              <a:rPr lang="sv-SE" sz="1200" i="0" u="none" kern="0" baseline="0"/>
              <a:t> du behöver.</a:t>
            </a:r>
            <a:endParaRPr lang="sv-SE" sz="1400" i="0" u="none" kern="0" baseline="0"/>
          </a:p>
          <a:p>
            <a:endParaRPr lang="sv-SE" sz="1400" i="0" u="none" kern="0" baseline="0"/>
          </a:p>
          <a:p>
            <a:endParaRPr lang="sv-SE" sz="1400" i="0" u="none" kern="0" baseline="0"/>
          </a:p>
          <a:p>
            <a:endParaRPr lang="sv-SE" sz="1400" i="0" u="none" kern="0" baseline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pPr marL="0" indent="0">
              <a:buNone/>
            </a:pPr>
            <a:endParaRPr lang="sv-SE" sz="1200" kern="0"/>
          </a:p>
          <a:p>
            <a:endParaRPr lang="sv-SE" sz="1400" ker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/>
              <a:t>Markera den sida i presentationen som du </a:t>
            </a:r>
            <a:br>
              <a:rPr lang="sv-SE" sz="1200" b="0" u="none" kern="0"/>
            </a:br>
            <a:r>
              <a:rPr lang="sv-SE" sz="1200" b="0" u="none" kern="0"/>
              <a:t>vill byta </a:t>
            </a:r>
            <a:r>
              <a:rPr lang="sv-SE" sz="1200" b="0" u="none" kern="0" err="1"/>
              <a:t>sidmall</a:t>
            </a:r>
            <a:r>
              <a:rPr lang="sv-SE" sz="1200" b="0" u="none" ker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/>
              <a:t>Gå</a:t>
            </a:r>
            <a:r>
              <a:rPr lang="sv-SE" sz="1200" b="0" u="none" kern="0" baseline="0"/>
              <a:t> upp till menyn </a:t>
            </a:r>
            <a:r>
              <a:rPr lang="sv-SE" sz="1200" b="1" u="none" kern="0"/>
              <a:t>Start</a:t>
            </a:r>
            <a:r>
              <a:rPr lang="sv-SE" sz="1200" b="1" u="none" kern="0" baseline="0"/>
              <a:t> </a:t>
            </a:r>
            <a:r>
              <a:rPr lang="sv-SE" sz="1200" b="0" u="none" kern="0" baseline="0"/>
              <a:t>och välj</a:t>
            </a:r>
            <a:r>
              <a:rPr lang="sv-SE" sz="1200" b="1" u="none" kern="0" baseline="0"/>
              <a:t> </a:t>
            </a:r>
            <a:r>
              <a:rPr lang="sv-SE" sz="1200" b="0" i="1" u="none" kern="0" baseline="0"/>
              <a:t>Layout</a:t>
            </a:r>
            <a:r>
              <a:rPr lang="sv-SE" sz="1200" b="0" u="none" kern="0" baseline="0"/>
              <a:t>.</a:t>
            </a:r>
            <a:r>
              <a:rPr lang="sv-SE" sz="1200" b="0" u="none" ker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/>
          </a:p>
        </p:txBody>
      </p:sp>
    </p:spTree>
    <p:extLst>
      <p:ext uri="{BB962C8B-B14F-4D97-AF65-F5344CB8AC3E}">
        <p14:creationId xmlns:p14="http://schemas.microsoft.com/office/powerpoint/2010/main" val="19520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0026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45" y="4505498"/>
            <a:ext cx="1122581" cy="4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17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5793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27844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6362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79848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933417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0961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10836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0592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29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3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45" y="4505498"/>
            <a:ext cx="1122581" cy="4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98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1" y="4607733"/>
            <a:ext cx="1400156" cy="273844"/>
          </a:xfrm>
          <a:prstGeom prst="rect">
            <a:avLst/>
          </a:prstGeom>
        </p:spPr>
        <p:txBody>
          <a:bodyPr/>
          <a:lstStyle/>
          <a:p>
            <a:fld id="{D1BE7876-5999-4803-9494-E373D9411281}" type="datetimeFigureOut">
              <a:rPr lang="sv-SE">
                <a:solidFill>
                  <a:srgbClr val="000000"/>
                </a:solidFill>
              </a:rPr>
              <a:pPr/>
              <a:t>2021-05-20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422" y="4607733"/>
            <a:ext cx="2143140" cy="273844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000629" y="4607733"/>
            <a:ext cx="1357322" cy="273844"/>
          </a:xfrm>
          <a:prstGeom prst="rect">
            <a:avLst/>
          </a:prstGeom>
        </p:spPr>
        <p:txBody>
          <a:bodyPr/>
          <a:lstStyle/>
          <a:p>
            <a:fld id="{744A5D00-1160-406B-8205-4F55E63EE66F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26" y="4384562"/>
            <a:ext cx="1397149" cy="6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6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4607733"/>
            <a:ext cx="1400156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7281-E739-4835-9FBE-251B6040D272}" type="datetime1">
              <a:rPr lang="sv-SE">
                <a:solidFill>
                  <a:srgbClr val="000000"/>
                </a:solidFill>
              </a:rPr>
              <a:pPr>
                <a:defRPr/>
              </a:pPr>
              <a:t>2021-05-20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000629" y="4607733"/>
            <a:ext cx="1357322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CD78-BA34-4393-80CF-E1301CC2AE4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2357422" y="4607733"/>
            <a:ext cx="214314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Power Point mall SVID</a:t>
            </a:r>
          </a:p>
        </p:txBody>
      </p:sp>
    </p:spTree>
    <p:extLst>
      <p:ext uri="{BB962C8B-B14F-4D97-AF65-F5344CB8AC3E}">
        <p14:creationId xmlns:p14="http://schemas.microsoft.com/office/powerpoint/2010/main" val="171011984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52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99500" y="2060100"/>
            <a:ext cx="7206300" cy="1474200"/>
          </a:xfrm>
        </p:spPr>
        <p:txBody>
          <a:bodyPr anchor="t">
            <a:noAutofit/>
          </a:bodyPr>
          <a:lstStyle>
            <a:lvl1pPr algn="ctr">
              <a:defRPr sz="33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99500" y="3607200"/>
            <a:ext cx="7206300" cy="1069200"/>
          </a:xfrm>
        </p:spPr>
        <p:txBody>
          <a:bodyPr>
            <a:no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02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1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9500" y="2060100"/>
            <a:ext cx="7206300" cy="1474200"/>
          </a:xfrm>
        </p:spPr>
        <p:txBody>
          <a:bodyPr anchor="t">
            <a:no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9500" y="3607594"/>
            <a:ext cx="7206300" cy="1070372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white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white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9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9500" y="1871100"/>
            <a:ext cx="3537000" cy="2805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64244" y="1871100"/>
            <a:ext cx="3537000" cy="2805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3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8176" y="731390"/>
            <a:ext cx="3995244" cy="83430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9500" y="1871100"/>
            <a:ext cx="3993920" cy="2805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731389"/>
            <a:ext cx="3129244" cy="394501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4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9500" y="731700"/>
            <a:ext cx="7206300" cy="8343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9501" y="1621631"/>
            <a:ext cx="3537000" cy="457200"/>
          </a:xfrm>
        </p:spPr>
        <p:txBody>
          <a:bodyPr anchor="ctr">
            <a:no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9500" y="2134463"/>
            <a:ext cx="3537000" cy="2543503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163400" y="1621631"/>
            <a:ext cx="3542400" cy="457200"/>
          </a:xfrm>
        </p:spPr>
        <p:txBody>
          <a:bodyPr anchor="ctr">
            <a:no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163400" y="2135700"/>
            <a:ext cx="3537000" cy="25434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6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86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600">
                <a:solidFill>
                  <a:srgbClr val="969696"/>
                </a:solidFill>
              </a:rPr>
            </a:br>
            <a:endParaRPr lang="sv-SE" sz="60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771" r:id="rId13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B929-1F4A-48C3-A6E9-98B82C20EFA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2021-05-20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E650-1F31-4C5A-8020-C830D0E12B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9972-2335-4C47-9362-27FE58E72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64A8-68AB-44EF-9314-B2C497655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600">
                <a:solidFill>
                  <a:srgbClr val="969696"/>
                </a:solidFill>
              </a:rPr>
            </a:br>
            <a:endParaRPr lang="sv-SE" sz="60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72" r:id="rId16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84" y="4767263"/>
            <a:ext cx="731612" cy="3024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8175" y="731390"/>
            <a:ext cx="7207369" cy="834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8174" y="1871402"/>
            <a:ext cx="7207369" cy="280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8175" y="4767263"/>
            <a:ext cx="9520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D230B7FC-8DD1-423E-8EF4-94D7897E47A9}" type="datetimeFigureOut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2021-05-20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fld id="{2A89D212-3966-4D00-A59B-EFC19ACC4594}" type="slidenum">
              <a:rPr lang="sv-SE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4709641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0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072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tjanster/evenemang/hittaevenemang/kalenderhandelser/ledarskapsprogramnaravardfortjanstepersoner.52182.html" TargetMode="External"/><Relationship Id="rId2" Type="http://schemas.openxmlformats.org/officeDocument/2006/relationships/hyperlink" Target="https://skr.se/skr/tjanster/evenemang/hittaevenemang/kalenderhandelser/ledarskapsprogramnaravardforfortroendevalda.52181.html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asa.heikkila@kfbd.se" TargetMode="External"/><Relationship Id="rId4" Type="http://schemas.openxmlformats.org/officeDocument/2006/relationships/hyperlink" Target="mailto:birgitta.salomonsson@norrbotten.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7094" y="2536670"/>
            <a:ext cx="6497905" cy="1011503"/>
          </a:xfrm>
        </p:spPr>
        <p:txBody>
          <a:bodyPr/>
          <a:lstStyle/>
          <a:p>
            <a:r>
              <a:rPr lang="sv-SE"/>
              <a:t>Nära vård och omsorg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319002" y="3548173"/>
            <a:ext cx="6505997" cy="688539"/>
          </a:xfrm>
        </p:spPr>
        <p:txBody>
          <a:bodyPr/>
          <a:lstStyle/>
          <a:p>
            <a:r>
              <a:rPr lang="sv-SE"/>
              <a:t>Norrbotten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187929"/>
            <a:ext cx="3431457" cy="2589779"/>
          </a:xfrm>
          <a:prstGeom prst="rect">
            <a:avLst/>
          </a:prstGeom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43" y="4442294"/>
            <a:ext cx="1402468" cy="56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0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Målbild kommentarer - texten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sv-SE"/>
              <a:t>Orden bra i fyrkanterna.</a:t>
            </a:r>
          </a:p>
          <a:p>
            <a:pPr>
              <a:spcBef>
                <a:spcPts val="0"/>
              </a:spcBef>
            </a:pPr>
            <a:r>
              <a:rPr lang="sv-SE">
                <a:ea typeface="+mn-lt"/>
                <a:cs typeface="+mn-lt"/>
              </a:rPr>
              <a:t>Beskrivningarna ger kraft och skjuts</a:t>
            </a:r>
            <a:endParaRPr lang="sv-SE"/>
          </a:p>
          <a:p>
            <a:pPr>
              <a:spcBef>
                <a:spcPts val="0"/>
              </a:spcBef>
            </a:pPr>
            <a:r>
              <a:rPr lang="sv-SE"/>
              <a:t>Byt min till din för att byta perspektiv till organisationen</a:t>
            </a:r>
            <a:endParaRPr lang="sv-SE">
              <a:cs typeface="Arial"/>
            </a:endParaRPr>
          </a:p>
          <a:p>
            <a:pPr lvl="0">
              <a:spcBef>
                <a:spcPts val="0"/>
              </a:spcBef>
            </a:pPr>
            <a:r>
              <a:rPr lang="sv-SE"/>
              <a:t>Vagt budskap i röda rutan</a:t>
            </a:r>
          </a:p>
          <a:p>
            <a:pPr lvl="0">
              <a:spcBef>
                <a:spcPts val="0"/>
              </a:spcBef>
            </a:pPr>
            <a:r>
              <a:rPr lang="sv-SE"/>
              <a:t>Välbefinnande vagt</a:t>
            </a:r>
          </a:p>
          <a:p>
            <a:pPr lvl="0">
              <a:spcBef>
                <a:spcPts val="0"/>
              </a:spcBef>
            </a:pPr>
            <a:r>
              <a:rPr lang="sv-SE"/>
              <a:t>Inkludera alla de som hjälper, stöttar, vägleder och ger vård och omsorg</a:t>
            </a:r>
          </a:p>
          <a:p>
            <a:pPr lvl="0">
              <a:spcBef>
                <a:spcPts val="0"/>
              </a:spcBef>
            </a:pPr>
            <a:r>
              <a:rPr lang="sv-SE"/>
              <a:t>Gul ruta med vit text är svår att se, speciellt för synnedsatta.</a:t>
            </a:r>
          </a:p>
          <a:p>
            <a:pPr lvl="0">
              <a:spcBef>
                <a:spcPts val="0"/>
              </a:spcBef>
            </a:pPr>
            <a:r>
              <a:rPr lang="sv-SE"/>
              <a:t>Begreppet trygg bör framgå, ex Mitt trygga liv. </a:t>
            </a:r>
          </a:p>
          <a:p>
            <a:pPr lvl="0">
              <a:spcBef>
                <a:spcPts val="0"/>
              </a:spcBef>
            </a:pPr>
            <a:r>
              <a:rPr lang="sv-SE"/>
              <a:t>Min hälsa och välbefinnande känns inte lika tydlig som övriga tre</a:t>
            </a:r>
          </a:p>
          <a:p>
            <a:pPr lvl="0">
              <a:spcBef>
                <a:spcPts val="0"/>
              </a:spcBef>
            </a:pPr>
            <a:r>
              <a:rPr lang="sv-SE"/>
              <a:t>inte bara nya sätt - nära mig på bästa sätt</a:t>
            </a:r>
            <a:endParaRPr lang="sv-SE">
              <a:cs typeface="Arial"/>
            </a:endParaRPr>
          </a:p>
          <a:p>
            <a:pPr lvl="0">
              <a:spcBef>
                <a:spcPts val="0"/>
              </a:spcBef>
            </a:pPr>
            <a:r>
              <a:rPr lang="sv-SE"/>
              <a:t>Tillsammans med dig</a:t>
            </a:r>
          </a:p>
          <a:p>
            <a:pPr lvl="0">
              <a:spcBef>
                <a:spcPts val="0"/>
              </a:spcBef>
            </a:pPr>
            <a:r>
              <a:rPr lang="sv-SE"/>
              <a:t>Visa på förflyttningen från sjukhustungt till nära mig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58" y="125240"/>
            <a:ext cx="2054976" cy="1027488"/>
          </a:xfrm>
          <a:prstGeom prst="rect">
            <a:avLst/>
          </a:prstGeom>
        </p:spPr>
      </p:pic>
      <p:pic>
        <p:nvPicPr>
          <p:cNvPr id="5" name="Bildobjekt 3" descr="image002">
            <a:extLst>
              <a:ext uri="{FF2B5EF4-FFF2-40B4-BE49-F238E27FC236}">
                <a16:creationId xmlns:a16="http://schemas.microsoft.com/office/drawing/2014/main" id="{1F121419-6D83-4682-A942-0FAF49E6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36" y="4541867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5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F61963B-7CBF-48A9-A28B-63DDF554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4" y="638984"/>
            <a:ext cx="6621517" cy="359346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58" y="125240"/>
            <a:ext cx="2054976" cy="1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B0708CF-CD5A-4AB2-AA53-BAF900997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51" y="1170269"/>
            <a:ext cx="6077462" cy="328863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F1CA60B-63BD-4383-8D38-BF70D4FB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92" y="0"/>
            <a:ext cx="7734957" cy="719783"/>
          </a:xfrm>
        </p:spPr>
        <p:txBody>
          <a:bodyPr/>
          <a:lstStyle/>
          <a:p>
            <a:r>
              <a:rPr lang="sv-SE" sz="2400" b="1">
                <a:solidFill>
                  <a:srgbClr val="0070C0"/>
                </a:solidFill>
              </a:rPr>
              <a:t>Dialog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BCAB8-48D7-4190-9963-66E76803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4349"/>
            <a:ext cx="7886700" cy="4471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sv-SE" sz="1600" b="1">
                <a:latin typeface="Calibri"/>
                <a:ea typeface="Calibri" panose="020F0502020204030204" pitchFamily="34" charset="0"/>
                <a:cs typeface="Arial"/>
              </a:rPr>
              <a:t>Fler</a:t>
            </a:r>
            <a:r>
              <a:rPr lang="sv-SE" sz="1600" b="1">
                <a:effectLst/>
                <a:latin typeface="Calibri"/>
                <a:ea typeface="Calibri" panose="020F0502020204030204" pitchFamily="34" charset="0"/>
                <a:cs typeface="Arial"/>
              </a:rPr>
              <a:t> värdeord har lyfts fram som viktiga under vårens arbete, men </a:t>
            </a:r>
            <a:r>
              <a:rPr lang="sv-SE" sz="1600" b="1">
                <a:latin typeface="Calibri"/>
                <a:ea typeface="Calibri" panose="020F0502020204030204" pitchFamily="34" charset="0"/>
                <a:cs typeface="Arial"/>
              </a:rPr>
              <a:t>alla finns</a:t>
            </a:r>
            <a:r>
              <a:rPr lang="sv-SE" sz="1600" b="1">
                <a:effectLst/>
                <a:latin typeface="Calibri"/>
                <a:ea typeface="Calibri" panose="020F0502020204030204" pitchFamily="34" charset="0"/>
                <a:cs typeface="Arial"/>
              </a:rPr>
              <a:t> inte med i de reviderade förslaget</a:t>
            </a:r>
            <a:r>
              <a:rPr lang="sv-SE" sz="1600" b="1">
                <a:latin typeface="Calibri"/>
                <a:ea typeface="Calibri" panose="020F0502020204030204" pitchFamily="34" charset="0"/>
                <a:cs typeface="Arial"/>
              </a:rPr>
              <a:t>; </a:t>
            </a:r>
            <a:endParaRPr lang="sv-SE" sz="1900" b="1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v-SE" sz="1400">
                <a:effectLst/>
                <a:latin typeface="Calibri"/>
                <a:ea typeface="Calibri" panose="020F0502020204030204" pitchFamily="34" charset="0"/>
                <a:cs typeface="Arial"/>
              </a:rPr>
              <a:t>Tillit/Tilltro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v-SE" sz="1400">
                <a:latin typeface="Calibri"/>
                <a:ea typeface="Calibri" panose="020F0502020204030204" pitchFamily="34" charset="0"/>
                <a:cs typeface="Calibri"/>
              </a:rPr>
              <a:t>Mod</a:t>
            </a:r>
            <a:endParaRPr lang="sv-SE" sz="1400"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v-SE" sz="1400">
                <a:latin typeface="Calibri"/>
                <a:ea typeface="Calibri" panose="020F0502020204030204" pitchFamily="34" charset="0"/>
                <a:cs typeface="Arial"/>
              </a:rPr>
              <a:t>Respekt</a:t>
            </a:r>
            <a:endParaRPr lang="sv-SE" sz="14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v-SE" sz="1400">
                <a:effectLst/>
                <a:latin typeface="Calibri"/>
                <a:ea typeface="Calibri" panose="020F0502020204030204" pitchFamily="34" charset="0"/>
                <a:cs typeface="Arial"/>
              </a:rPr>
              <a:t>Kontinuitet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v-SE" sz="1400">
                <a:effectLst/>
                <a:latin typeface="Calibri"/>
                <a:ea typeface="Calibri" panose="020F0502020204030204" pitchFamily="34" charset="0"/>
                <a:cs typeface="Arial"/>
              </a:rPr>
              <a:t>Förebyggande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v-SE" sz="1400">
                <a:effectLst/>
                <a:latin typeface="Calibri"/>
                <a:ea typeface="Calibri" panose="020F0502020204030204" pitchFamily="34" charset="0"/>
                <a:cs typeface="Arial"/>
              </a:rPr>
              <a:t>Barnrättsperspektivet</a:t>
            </a:r>
          </a:p>
          <a:p>
            <a:pPr marL="0" indent="0">
              <a:buNone/>
            </a:pPr>
            <a:endParaRPr lang="sv-SE" sz="2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b="1">
                <a:latin typeface="Calibri"/>
                <a:cs typeface="Arial"/>
              </a:rPr>
              <a:t>Ersätta någon föreslagen text?</a:t>
            </a:r>
          </a:p>
          <a:p>
            <a:pPr marL="0" indent="0">
              <a:buNone/>
            </a:pPr>
            <a:r>
              <a:rPr lang="sv-SE" sz="1600" b="1">
                <a:latin typeface="Calibri"/>
                <a:cs typeface="Arial"/>
              </a:rPr>
              <a:t>Förslag på formuleringar? </a:t>
            </a:r>
            <a:endParaRPr lang="sv-SE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b="1">
                <a:latin typeface="Calibri"/>
                <a:cs typeface="Arial"/>
              </a:rPr>
              <a:t>Inspel gällande grafisk profil</a:t>
            </a:r>
          </a:p>
          <a:p>
            <a:pPr marL="0" indent="0">
              <a:buNone/>
            </a:pPr>
            <a:r>
              <a:rPr lang="sv-SE" sz="1600" b="1">
                <a:latin typeface="Calibri"/>
                <a:cs typeface="Arial"/>
              </a:rPr>
              <a:t>Övrigt</a:t>
            </a:r>
          </a:p>
        </p:txBody>
      </p:sp>
      <p:pic>
        <p:nvPicPr>
          <p:cNvPr id="4" name="Bildobjekt 3" descr="image002">
            <a:extLst>
              <a:ext uri="{FF2B5EF4-FFF2-40B4-BE49-F238E27FC236}">
                <a16:creationId xmlns:a16="http://schemas.microsoft.com/office/drawing/2014/main" id="{4B3B0341-848E-40B5-BBE6-243C1C55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5" y="4640161"/>
            <a:ext cx="1051851" cy="42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3F3A40C-43AB-4B79-93DC-AF1DCC71F6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054" y="4721017"/>
            <a:ext cx="905157" cy="2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3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0291" y="255985"/>
            <a:ext cx="8095059" cy="1012031"/>
          </a:xfrm>
        </p:spPr>
        <p:txBody>
          <a:bodyPr>
            <a:normAutofit/>
          </a:bodyPr>
          <a:lstStyle/>
          <a:p>
            <a:r>
              <a:rPr lang="sv-SE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Ledarskapsprogram Nära vård SKR</a:t>
            </a:r>
          </a:p>
        </p:txBody>
      </p:sp>
      <p:sp>
        <p:nvSpPr>
          <p:cNvPr id="3" name="Rektangel 2"/>
          <p:cNvSpPr/>
          <p:nvPr/>
        </p:nvSpPr>
        <p:spPr>
          <a:xfrm>
            <a:off x="420291" y="1216727"/>
            <a:ext cx="8308258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 erbjuder två ledarskapsprogram: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Förtroendevalda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Tjänstepersoner, chefer och ledare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är att rusta och stärka deltagarna för ett uthålligt och modigt ledarskap, öka kompetensen i att leda en storskalig förändring samt att dela erfarenheter och lära av varandra.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september 2021 – december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Plats: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Digitala seminarier för fördjupning och reflektion parallellt med att deltagarna samarbetar lokalt och regionalt och tillsammans driver omställningen.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Programmet bekostas av nationella medel för omställningen och är kostnadsfritt för deltagarna.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A7DADF-843C-41D5-BDD6-9BD97B66FC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8" y="4735413"/>
            <a:ext cx="1206876" cy="3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6" y="4665267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2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0291" y="255985"/>
            <a:ext cx="8095059" cy="1012031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Ledarskapsprogram Nära vård SKR</a:t>
            </a:r>
          </a:p>
        </p:txBody>
      </p:sp>
      <p:sp>
        <p:nvSpPr>
          <p:cNvPr id="3" name="Rektangel 2"/>
          <p:cNvSpPr/>
          <p:nvPr/>
        </p:nvSpPr>
        <p:spPr>
          <a:xfrm>
            <a:off x="417871" y="1617283"/>
            <a:ext cx="8308258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v-SE" dirty="0"/>
              <a:t>Syftet är att rusta och stärka deltagarna för ett uthålligt och modigt ledarskap, öka kompetensen i att leda en storskalig förändring samt att dela erfarenheter och lära av varandra.</a:t>
            </a:r>
          </a:p>
          <a:p>
            <a:endParaRPr lang="sv-SE" dirty="0"/>
          </a:p>
          <a:p>
            <a:r>
              <a:rPr lang="sv-SE" dirty="0"/>
              <a:t>Programmen genomförs bäst i samarbete länsvis mellan huvudmännen. De bägge ledarskapsprogrammen genomförs parallellt under hösten 2021.</a:t>
            </a:r>
          </a:p>
          <a:p>
            <a:endParaRPr lang="sv-SE" dirty="0"/>
          </a:p>
          <a:p>
            <a:r>
              <a:rPr lang="sv-SE" u="sng" dirty="0">
                <a:hlinkClick r:id="rId2"/>
              </a:rPr>
              <a:t>Anmälan Ledarskapsprogram för förtroendevalda 7 september till 9 december</a:t>
            </a:r>
            <a:endParaRPr lang="sv-SE" dirty="0"/>
          </a:p>
          <a:p>
            <a:r>
              <a:rPr lang="sv-SE" u="sng" dirty="0">
                <a:hlinkClick r:id="rId3"/>
              </a:rPr>
              <a:t>Anmälan Ledarskapsprogram för tjänstepersoner 6 september till 6 december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A7DADF-843C-41D5-BDD6-9BD97B66FC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8" y="4735413"/>
            <a:ext cx="1206876" cy="3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6" y="4665267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1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0291" y="66978"/>
            <a:ext cx="8095059" cy="1012031"/>
          </a:xfrm>
        </p:spPr>
        <p:txBody>
          <a:bodyPr>
            <a:normAutofit/>
          </a:bodyPr>
          <a:lstStyle/>
          <a:p>
            <a:r>
              <a:rPr lang="sv-SE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Ledarskapsprogram Nära vård SKR</a:t>
            </a:r>
          </a:p>
        </p:txBody>
      </p:sp>
      <p:sp>
        <p:nvSpPr>
          <p:cNvPr id="3" name="Rektangel 2"/>
          <p:cNvSpPr/>
          <p:nvPr/>
        </p:nvSpPr>
        <p:spPr>
          <a:xfrm>
            <a:off x="420291" y="1079009"/>
            <a:ext cx="8308258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Kursdatum tjänstepersoner, chefer, ledare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Förmöte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september 15.00 - 16.30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Seminarium 1: Att formera 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september 09.00-16.00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Inspirationsmöte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oktober 15.00 -16.30 (gemensamt tillsammans med förtroendevalda som går ledarskapsprogrammet)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Seminarium 2: Att komma i görande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november 09.00 - 16.00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Inspirationsmöte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november 15.00 - 16.30 (gemensamt tillsammans med förtroendevalda som går ledarskapsprogrammet)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Seminarium 3: Att bli uthålliga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december 09.00 - 16.00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A7DADF-843C-41D5-BDD6-9BD97B66FC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8" y="4735413"/>
            <a:ext cx="1206876" cy="3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6" y="4665267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1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AD6DF9-3D94-4D12-9443-BF7137BB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</p:spPr>
        <p:txBody>
          <a:bodyPr lIns="91440" tIns="45720" rIns="91440" bIns="45720" anchor="b" anchorCtr="0"/>
          <a:lstStyle/>
          <a:p>
            <a:pPr algn="ctr"/>
            <a:r>
              <a:rPr lang="en-US" sz="3600">
                <a:latin typeface="Calibri"/>
                <a:cs typeface="Calibri"/>
              </a:rPr>
              <a:t>TACK!</a:t>
            </a:r>
          </a:p>
        </p:txBody>
      </p:sp>
      <p:pic>
        <p:nvPicPr>
          <p:cNvPr id="4" name="Picture 4" descr="pittoreska morgon i plitvice nationalpark. färgglada våren scen i gröna skogen med rent vatten sjö. bra landsbygden vy över kroatien, europa. skönhet av naturen konceptet bakgrund. - tree lake bildbanksfoton och bilder">
            <a:extLst>
              <a:ext uri="{FF2B5EF4-FFF2-40B4-BE49-F238E27FC236}">
                <a16:creationId xmlns:a16="http://schemas.microsoft.com/office/drawing/2014/main" id="{BBF9B025-93A7-4043-9786-B151430617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8497" b="2"/>
          <a:stretch/>
        </p:blipFill>
        <p:spPr bwMode="auto">
          <a:xfrm>
            <a:off x="530432" y="440267"/>
            <a:ext cx="4875047" cy="3920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3ECA6A5-CE0D-4BF0-B1D4-E8BD80A8A71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GB" sz="2400" b="0" i="1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en-GB" sz="2000" b="0" i="1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”If you want to go fast, go alone. If you want to go far, go </a:t>
            </a:r>
            <a:r>
              <a:rPr lang="en-GB" sz="2000" b="1" i="1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together</a:t>
            </a:r>
            <a:r>
              <a:rPr lang="en-GB" sz="2400" b="0" i="1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” </a:t>
            </a:r>
            <a:r>
              <a:rPr lang="en-GB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br>
              <a:rPr lang="en-GB" sz="2400" b="0" i="0">
                <a:effectLst/>
                <a:latin typeface="Calibri" panose="020F0502020204030204" pitchFamily="34" charset="0"/>
              </a:rPr>
            </a:br>
            <a:r>
              <a:rPr lang="en-GB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marL="0" indent="0">
              <a:buNone/>
            </a:pPr>
            <a:endParaRPr lang="en-GB" sz="24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cs typeface="Calibri"/>
                <a:hlinkClick r:id="rId4"/>
              </a:rPr>
              <a:t>birgitta.salomonsson@norrbotten.se</a:t>
            </a:r>
            <a:endParaRPr lang="en-GB" sz="12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cs typeface="Calibri"/>
                <a:hlinkClick r:id="rId5"/>
              </a:rPr>
              <a:t>asa.heikkila@kfbd.se</a:t>
            </a:r>
            <a:endParaRPr lang="en-GB" sz="12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 sz="12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200">
              <a:latin typeface="Calibri"/>
              <a:cs typeface="Calibri"/>
            </a:endParaRPr>
          </a:p>
        </p:txBody>
      </p:sp>
      <p:pic>
        <p:nvPicPr>
          <p:cNvPr id="8" name="Bildobjekt 3" descr="image002">
            <a:extLst>
              <a:ext uri="{FF2B5EF4-FFF2-40B4-BE49-F238E27FC236}">
                <a16:creationId xmlns:a16="http://schemas.microsoft.com/office/drawing/2014/main" id="{82F2C8EC-5BB6-40D7-AA23-4C0B6352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61" y="4521966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5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 34"/>
          <p:cNvSpPr/>
          <p:nvPr/>
        </p:nvSpPr>
        <p:spPr bwMode="auto">
          <a:xfrm>
            <a:off x="2440564" y="983857"/>
            <a:ext cx="4210022" cy="3350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6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10" y="2036840"/>
            <a:ext cx="1933839" cy="1303853"/>
          </a:xfrm>
          <a:prstGeom prst="flowChartConnector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694039" y="-34182"/>
            <a:ext cx="360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600" b="1">
                <a:solidFill>
                  <a:prstClr val="black"/>
                </a:solidFill>
                <a:latin typeface="Calibri"/>
              </a:rPr>
              <a:t>Aktörskarta  </a:t>
            </a:r>
          </a:p>
          <a:p>
            <a:pPr algn="ctr" defTabSz="685800"/>
            <a:r>
              <a:rPr lang="sv-SE" sz="1600" b="1">
                <a:solidFill>
                  <a:prstClr val="black"/>
                </a:solidFill>
                <a:latin typeface="Calibri"/>
              </a:rPr>
              <a:t>-organisationer</a:t>
            </a:r>
          </a:p>
        </p:txBody>
      </p:sp>
      <p:sp>
        <p:nvSpPr>
          <p:cNvPr id="37" name="Ellips 36"/>
          <p:cNvSpPr/>
          <p:nvPr/>
        </p:nvSpPr>
        <p:spPr bwMode="auto">
          <a:xfrm>
            <a:off x="196645" y="525145"/>
            <a:ext cx="8757494" cy="461835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6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58" y="125240"/>
            <a:ext cx="2054976" cy="1027488"/>
          </a:xfrm>
          <a:prstGeom prst="rect">
            <a:avLst/>
          </a:prstGeom>
        </p:spPr>
      </p:pic>
      <p:sp>
        <p:nvSpPr>
          <p:cNvPr id="41" name="textruta 40"/>
          <p:cNvSpPr txBox="1"/>
          <p:nvPr/>
        </p:nvSpPr>
        <p:spPr>
          <a:xfrm>
            <a:off x="6831488" y="2094614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b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Arbetsförmedling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6767342" y="1885877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Försäkringskassan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403633" y="2083840"/>
            <a:ext cx="193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Norrbottens Kommuner</a:t>
            </a:r>
          </a:p>
          <a:p>
            <a:pPr defTabSz="685800"/>
            <a:endParaRPr lang="sv-SE" sz="120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Region Norrbotten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6992948" y="2871115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1F497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Ekonomiavdelningar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509192" y="2778781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Sveriges kommuner och regioner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658761" y="3303168"/>
            <a:ext cx="203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 Ledningen/Tjänstemän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politiker i organisationerna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2440564" y="4447003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Länsstyrelsen</a:t>
            </a:r>
          </a:p>
        </p:txBody>
      </p:sp>
      <p:sp>
        <p:nvSpPr>
          <p:cNvPr id="49" name="textruta 48"/>
          <p:cNvSpPr txBox="1"/>
          <p:nvPr/>
        </p:nvSpPr>
        <p:spPr>
          <a:xfrm>
            <a:off x="6778845" y="3211727"/>
            <a:ext cx="845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1F497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IT-stöd</a:t>
            </a:r>
          </a:p>
        </p:txBody>
      </p:sp>
      <p:sp>
        <p:nvSpPr>
          <p:cNvPr id="50" name="textruta 49"/>
          <p:cNvSpPr txBox="1"/>
          <p:nvPr/>
        </p:nvSpPr>
        <p:spPr>
          <a:xfrm>
            <a:off x="6412661" y="3711390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1F497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Modellområden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1365829" y="1438215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Lärosäten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 forskare</a:t>
            </a:r>
          </a:p>
        </p:txBody>
      </p:sp>
      <p:sp>
        <p:nvSpPr>
          <p:cNvPr id="53" name="textruta 52"/>
          <p:cNvSpPr txBox="1"/>
          <p:nvPr/>
        </p:nvSpPr>
        <p:spPr>
          <a:xfrm>
            <a:off x="6517092" y="1556955"/>
            <a:ext cx="68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Polisen </a:t>
            </a:r>
          </a:p>
        </p:txBody>
      </p:sp>
      <p:sp>
        <p:nvSpPr>
          <p:cNvPr id="54" name="textruta 53"/>
          <p:cNvSpPr txBox="1"/>
          <p:nvPr/>
        </p:nvSpPr>
        <p:spPr>
          <a:xfrm>
            <a:off x="3486538" y="1252321"/>
            <a:ext cx="2512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Palliativa rådgivningsteam</a:t>
            </a:r>
            <a:endParaRPr lang="sv-SE" sz="1200" strike="sngStrike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5" name="textruta 54"/>
          <p:cNvSpPr txBox="1"/>
          <p:nvPr/>
        </p:nvSpPr>
        <p:spPr>
          <a:xfrm>
            <a:off x="2917858" y="1591994"/>
            <a:ext cx="243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Patient-/brukarorganisationer</a:t>
            </a:r>
          </a:p>
        </p:txBody>
      </p:sp>
      <p:sp>
        <p:nvSpPr>
          <p:cNvPr id="56" name="textruta 55"/>
          <p:cNvSpPr txBox="1"/>
          <p:nvPr/>
        </p:nvSpPr>
        <p:spPr>
          <a:xfrm>
            <a:off x="3073460" y="3666535"/>
            <a:ext cx="147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Bostadsanpassning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3994196" y="3924579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Medling vid brott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2494830" y="2515418"/>
            <a:ext cx="119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 – självvald inläggning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5980115" y="1041563"/>
            <a:ext cx="945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Ambulans</a:t>
            </a:r>
          </a:p>
        </p:txBody>
      </p:sp>
      <p:sp>
        <p:nvSpPr>
          <p:cNvPr id="60" name="textruta 59"/>
          <p:cNvSpPr txBox="1"/>
          <p:nvPr/>
        </p:nvSpPr>
        <p:spPr>
          <a:xfrm>
            <a:off x="5418295" y="2199088"/>
            <a:ext cx="115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Sjukhuskyrkan</a:t>
            </a:r>
          </a:p>
        </p:txBody>
      </p:sp>
      <p:sp>
        <p:nvSpPr>
          <p:cNvPr id="61" name="textruta 60"/>
          <p:cNvSpPr txBox="1"/>
          <p:nvPr/>
        </p:nvSpPr>
        <p:spPr>
          <a:xfrm>
            <a:off x="4538570" y="3580142"/>
            <a:ext cx="2005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Stöd till bostadslösa</a:t>
            </a:r>
          </a:p>
        </p:txBody>
      </p:sp>
      <p:sp>
        <p:nvSpPr>
          <p:cNvPr id="62" name="textruta 61"/>
          <p:cNvSpPr txBox="1"/>
          <p:nvPr/>
        </p:nvSpPr>
        <p:spPr>
          <a:xfrm>
            <a:off x="2600327" y="1980952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Socialpsykiatriskt boende</a:t>
            </a:r>
          </a:p>
        </p:txBody>
      </p:sp>
      <p:sp>
        <p:nvSpPr>
          <p:cNvPr id="63" name="textruta 62"/>
          <p:cNvSpPr txBox="1"/>
          <p:nvPr/>
        </p:nvSpPr>
        <p:spPr>
          <a:xfrm>
            <a:off x="5493416" y="4252406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Myndighetsutövning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4402168" y="3338193"/>
            <a:ext cx="231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Stöd till barn och unga</a:t>
            </a:r>
          </a:p>
        </p:txBody>
      </p:sp>
      <p:sp>
        <p:nvSpPr>
          <p:cNvPr id="65" name="textruta 64"/>
          <p:cNvSpPr txBox="1"/>
          <p:nvPr/>
        </p:nvSpPr>
        <p:spPr>
          <a:xfrm>
            <a:off x="2587196" y="3132069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Familjerådgivning</a:t>
            </a:r>
          </a:p>
        </p:txBody>
      </p:sp>
      <p:sp>
        <p:nvSpPr>
          <p:cNvPr id="66" name="textruta 65"/>
          <p:cNvSpPr txBox="1"/>
          <p:nvPr/>
        </p:nvSpPr>
        <p:spPr>
          <a:xfrm>
            <a:off x="2778073" y="3395212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Fredamottagningen</a:t>
            </a:r>
          </a:p>
        </p:txBody>
      </p:sp>
      <p:sp>
        <p:nvSpPr>
          <p:cNvPr id="67" name="textruta 66"/>
          <p:cNvSpPr txBox="1"/>
          <p:nvPr/>
        </p:nvSpPr>
        <p:spPr>
          <a:xfrm>
            <a:off x="4772495" y="1824084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Ungdomsmottagning</a:t>
            </a:r>
          </a:p>
        </p:txBody>
      </p:sp>
      <p:sp>
        <p:nvSpPr>
          <p:cNvPr id="68" name="textruta 67"/>
          <p:cNvSpPr txBox="1"/>
          <p:nvPr/>
        </p:nvSpPr>
        <p:spPr>
          <a:xfrm>
            <a:off x="5632934" y="2525666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Barn- och familjehälsa</a:t>
            </a:r>
          </a:p>
        </p:txBody>
      </p:sp>
    </p:spTree>
    <p:extLst>
      <p:ext uri="{BB962C8B-B14F-4D97-AF65-F5344CB8AC3E}">
        <p14:creationId xmlns:p14="http://schemas.microsoft.com/office/powerpoint/2010/main" val="22064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 34"/>
          <p:cNvSpPr/>
          <p:nvPr/>
        </p:nvSpPr>
        <p:spPr bwMode="auto">
          <a:xfrm>
            <a:off x="2440564" y="983857"/>
            <a:ext cx="4210022" cy="3350951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6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10" y="2036840"/>
            <a:ext cx="1933839" cy="1303853"/>
          </a:xfrm>
          <a:prstGeom prst="flowChartConnector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803870" y="25483"/>
            <a:ext cx="360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600" b="1">
                <a:solidFill>
                  <a:prstClr val="black"/>
                </a:solidFill>
                <a:latin typeface="Calibri"/>
              </a:rPr>
              <a:t>Aktörskarta  </a:t>
            </a:r>
          </a:p>
          <a:p>
            <a:pPr algn="ctr" defTabSz="685800"/>
            <a:r>
              <a:rPr lang="sv-SE" sz="1600" b="1">
                <a:solidFill>
                  <a:prstClr val="black"/>
                </a:solidFill>
                <a:latin typeface="Calibri"/>
              </a:rPr>
              <a:t>-personer eller roller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595928" y="1943905"/>
            <a:ext cx="1421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Syskon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Make/Maka 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Partner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Föräldrar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Granne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Vän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Släkting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351325" y="1455721"/>
            <a:ext cx="140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Socialsekreterare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611903" y="4157746"/>
            <a:ext cx="115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70C0">
                    <a:lumMod val="50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Sjuksköterska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3294" y="2109650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Anhörigstödjare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617716" y="3467930"/>
            <a:ext cx="249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Företrädare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Personligt ombud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10427" y="2124576"/>
            <a:ext cx="1358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Närmsta chef/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arbetsgivare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Mentor i </a:t>
            </a:r>
            <a:b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skola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301187" y="1063242"/>
            <a:ext cx="1764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sv-SE" sz="120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Skolsköterska 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Skolläkare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Skolkurator 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Skolpsykolog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Specialpedagog- 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kompetens</a:t>
            </a:r>
          </a:p>
          <a:p>
            <a:pPr defTabSz="685800"/>
            <a:endParaRPr lang="sv-SE" sz="120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424265" y="3927578"/>
            <a:ext cx="173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70C0">
                    <a:lumMod val="50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Distriktssjuksköterska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849542" y="1795999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Biståndshandläggare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759898" y="3080326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KBT-terapeut</a:t>
            </a:r>
          </a:p>
          <a:p>
            <a:pPr defTabSz="685800"/>
            <a:endParaRPr lang="sv-SE" sz="120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870479" y="1319670"/>
            <a:ext cx="914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Ledsagare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31225" y="1877608"/>
            <a:ext cx="126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Kontaktperson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5348228" y="3066919"/>
            <a:ext cx="100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God man</a:t>
            </a:r>
          </a:p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Förvaltare 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3389110" y="1184486"/>
            <a:ext cx="231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Hemtjänstpersonal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27665" y="2337918"/>
            <a:ext cx="133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Föräldrastödjare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2803870" y="3378645"/>
            <a:ext cx="1980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Boendestö</a:t>
            </a:r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djare</a:t>
            </a:r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(i hem)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7160943" y="3697312"/>
            <a:ext cx="119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70C0">
                    <a:lumMod val="50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Fysioterapeut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4617716" y="1618328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Familjehemsförälder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4337657" y="4371465"/>
            <a:ext cx="231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Avancerad klinisk specialistsjuksköterska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733566" y="4233594"/>
            <a:ext cx="231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Laboratoriepersonal</a:t>
            </a:r>
            <a:endParaRPr lang="sv-SE" sz="1200" strike="sngStrike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1260553" y="3682885"/>
            <a:ext cx="143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Distriktsläkare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295337" y="4428926"/>
            <a:ext cx="231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Vårdpersonal slutenvård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6479236" y="3405886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70C0">
                    <a:lumMod val="50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Arbetsterapeut</a:t>
            </a:r>
          </a:p>
        </p:txBody>
      </p:sp>
      <p:sp>
        <p:nvSpPr>
          <p:cNvPr id="28" name="textruta 27"/>
          <p:cNvSpPr txBox="1"/>
          <p:nvPr/>
        </p:nvSpPr>
        <p:spPr>
          <a:xfrm rot="20984680">
            <a:off x="2668583" y="783008"/>
            <a:ext cx="140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Fast vårdkontakt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6817399" y="2867236"/>
            <a:ext cx="161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70C0">
                    <a:lumMod val="50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Psykolog</a:t>
            </a:r>
          </a:p>
          <a:p>
            <a:pPr defTabSz="685800"/>
            <a:r>
              <a:rPr lang="sv-SE" sz="1200">
                <a:solidFill>
                  <a:srgbClr val="0070C0">
                    <a:lumMod val="50000"/>
                  </a:srgb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Kurator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6096350" y="3999225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Rehabkoordinator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3889000" y="4820447"/>
            <a:ext cx="212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Barnmorska/barnläkare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7759898" y="2712289"/>
            <a:ext cx="1618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Dietist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7830596" y="2389940"/>
            <a:ext cx="78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Logoped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3432184" y="1447890"/>
            <a:ext cx="133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Undersköterska</a:t>
            </a:r>
          </a:p>
          <a:p>
            <a:pPr defTabSz="685800"/>
            <a:r>
              <a:rPr lang="sv-SE" sz="120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Vårdbiträde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3483493" y="3675431"/>
            <a:ext cx="18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Hälsocoach i funktionsrättsförening</a:t>
            </a:r>
          </a:p>
        </p:txBody>
      </p:sp>
      <p:sp>
        <p:nvSpPr>
          <p:cNvPr id="37" name="Ellips 36"/>
          <p:cNvSpPr/>
          <p:nvPr/>
        </p:nvSpPr>
        <p:spPr bwMode="auto">
          <a:xfrm>
            <a:off x="196645" y="525145"/>
            <a:ext cx="8757494" cy="461835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textruta 37"/>
          <p:cNvSpPr txBox="1"/>
          <p:nvPr/>
        </p:nvSpPr>
        <p:spPr>
          <a:xfrm rot="793266">
            <a:off x="4582508" y="816463"/>
            <a:ext cx="2244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2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Socialt ansvarig samordnare </a:t>
            </a:r>
          </a:p>
        </p:txBody>
      </p:sp>
      <p:sp>
        <p:nvSpPr>
          <p:cNvPr id="39" name="Rektangel 38"/>
          <p:cNvSpPr/>
          <p:nvPr/>
        </p:nvSpPr>
        <p:spPr>
          <a:xfrm>
            <a:off x="192948" y="2969893"/>
            <a:ext cx="3002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sv-SE" sz="11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Medicinskt ansvarig sjuksköterska </a:t>
            </a:r>
          </a:p>
          <a:p>
            <a:pPr defTabSz="685800"/>
            <a:r>
              <a:rPr lang="sv-SE" sz="11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MAS </a:t>
            </a:r>
          </a:p>
          <a:p>
            <a:pPr defTabSz="685800"/>
            <a:r>
              <a:rPr lang="sv-SE" sz="11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Medicinsk ansvarig för rehab </a:t>
            </a:r>
          </a:p>
          <a:p>
            <a:pPr defTabSz="685800"/>
            <a:r>
              <a:rPr lang="sv-SE" sz="110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MAR</a:t>
            </a: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58" y="125240"/>
            <a:ext cx="2054976" cy="1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509452"/>
            <a:ext cx="7886700" cy="59435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400" b="1">
                <a:solidFill>
                  <a:srgbClr val="000000"/>
                </a:solidFill>
              </a:rPr>
              <a:t>Plan för arbetet mot en gemensam målbild för omställningen till en Nära vård och omsorg i Norrbotten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6718722"/>
              </p:ext>
            </p:extLst>
          </p:nvPr>
        </p:nvGraphicFramePr>
        <p:xfrm>
          <a:off x="926367" y="1103811"/>
          <a:ext cx="7291266" cy="167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6047074"/>
              </p:ext>
            </p:extLst>
          </p:nvPr>
        </p:nvGraphicFramePr>
        <p:xfrm>
          <a:off x="88490" y="2595716"/>
          <a:ext cx="9055510" cy="254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96AF7950-019A-4A48-9225-F2748538F6E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46" y="185406"/>
            <a:ext cx="705775" cy="24288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9A7DADF-843C-41D5-BDD6-9BD97B66FC64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21" y="185406"/>
            <a:ext cx="1021556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0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2" y="379754"/>
            <a:ext cx="6350275" cy="1126757"/>
          </a:xfrm>
        </p:spPr>
        <p:txBody>
          <a:bodyPr/>
          <a:lstStyle/>
          <a:p>
            <a:r>
              <a:rPr lang="sv-SE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Utmaningsformulering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296531"/>
            <a:ext cx="6350275" cy="3616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sz="1500"/>
              <a:t>Vi vill genom samverkan, tilltro och respekt för varandra </a:t>
            </a:r>
            <a:br>
              <a:rPr lang="sv-SE" sz="1500"/>
            </a:br>
            <a:r>
              <a:rPr lang="sv-SE" sz="1500" b="1">
                <a:solidFill>
                  <a:schemeClr val="accent5"/>
                </a:solidFill>
              </a:rPr>
              <a:t>skapa en sammanhållen vård och omsorg </a:t>
            </a:r>
            <a:br>
              <a:rPr lang="sv-SE" sz="1500" b="1">
                <a:solidFill>
                  <a:schemeClr val="accent5"/>
                </a:solidFill>
              </a:rPr>
            </a:br>
            <a:r>
              <a:rPr lang="sv-SE" sz="1500" b="1">
                <a:solidFill>
                  <a:schemeClr val="accent5"/>
                </a:solidFill>
              </a:rPr>
              <a:t>som utgår från personens behov och resurser</a:t>
            </a:r>
            <a:r>
              <a:rPr lang="sv-SE" sz="1500"/>
              <a:t>, </a:t>
            </a:r>
            <a:br>
              <a:rPr lang="sv-SE" sz="1500"/>
            </a:br>
            <a:r>
              <a:rPr lang="sv-SE" sz="1500"/>
              <a:t>där ekonomi, lagar och avtal samt organisatoriska </a:t>
            </a:r>
            <a:br>
              <a:rPr lang="sv-SE" sz="1500"/>
            </a:br>
            <a:r>
              <a:rPr lang="sv-SE" sz="1500"/>
              <a:t>gränser och ledarskap inte hindrar utan stöttar arbetet.</a:t>
            </a:r>
          </a:p>
          <a:p>
            <a:pPr marL="0" indent="0">
              <a:buNone/>
            </a:pPr>
            <a:endParaRPr lang="sv-SE" sz="1500"/>
          </a:p>
          <a:p>
            <a:pPr marL="0" indent="0">
              <a:lnSpc>
                <a:spcPct val="100000"/>
              </a:lnSpc>
              <a:buNone/>
            </a:pPr>
            <a:r>
              <a:rPr lang="sv-SE" sz="1500" b="1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”Som individ är jag en helhet och måste behandlas som en sådan”					            </a:t>
            </a:r>
            <a:br>
              <a:rPr lang="sv-SE" sz="1500" b="1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sv-SE" sz="1500" b="1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			        	Medborgare</a:t>
            </a:r>
          </a:p>
          <a:p>
            <a:pPr marL="0" indent="0">
              <a:buNone/>
            </a:pPr>
            <a:endParaRPr lang="sv-SE" sz="1500"/>
          </a:p>
        </p:txBody>
      </p:sp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1" y="4437108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632652" y="1506511"/>
            <a:ext cx="11815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5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55" y="229999"/>
            <a:ext cx="2054976" cy="1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33" y="513768"/>
            <a:ext cx="6962206" cy="39523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2035" y="2536632"/>
            <a:ext cx="5402258" cy="1441902"/>
          </a:xfrm>
        </p:spPr>
        <p:txBody>
          <a:bodyPr/>
          <a:lstStyle/>
          <a:p>
            <a:pPr algn="ctr"/>
            <a:r>
              <a:rPr lang="sv-SE" kern="1200">
                <a:solidFill>
                  <a:schemeClr val="bg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 Vision</a:t>
            </a:r>
            <a:br>
              <a:rPr lang="sv-SE" kern="1200">
                <a:solidFill>
                  <a:schemeClr val="bg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lang="sv-SE" kern="1200">
                <a:solidFill>
                  <a:schemeClr val="bg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God hälsa och upplevelse av välbefinnande oavsett mina förutsättningar och geografisk plats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06" y="-149293"/>
            <a:ext cx="2054976" cy="1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C6F3D7A-9B88-4375-9C69-8297BD1A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190" y="2393747"/>
            <a:ext cx="2845212" cy="241141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190" y="19156"/>
            <a:ext cx="3994433" cy="2374591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35562" y="1805645"/>
            <a:ext cx="2327189" cy="30495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655" y="785011"/>
            <a:ext cx="2268141" cy="24193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84BBB58-D976-41CE-A628-8DC2A2C5C5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70" y="288267"/>
            <a:ext cx="1676119" cy="165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04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98" y="2953383"/>
            <a:ext cx="2571750" cy="16573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8454621-F965-4F5C-8945-71E2F90F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</p:spPr>
        <p:txBody>
          <a:bodyPr/>
          <a:lstStyle/>
          <a:p>
            <a:r>
              <a:rPr lang="sv-SE" sz="2800">
                <a:latin typeface="Goudy Stout" panose="0202090407030B020401" pitchFamily="18" charset="0"/>
              </a:rPr>
              <a:t>Norrbottensposten</a:t>
            </a:r>
            <a:r>
              <a:rPr lang="sv-SE" sz="2800"/>
              <a:t> </a:t>
            </a:r>
            <a:br>
              <a:rPr lang="sv-SE"/>
            </a:br>
            <a:r>
              <a:rPr lang="sv-SE" sz="1800" b="0">
                <a:latin typeface="Goudy Old Style" panose="02020502050305020303" pitchFamily="18" charset="0"/>
              </a:rPr>
              <a:t>11 maj 2031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B0663D-2F2A-414B-9596-A371632A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266" y="1648910"/>
            <a:ext cx="3664797" cy="2986797"/>
          </a:xfrm>
        </p:spPr>
        <p:txBody>
          <a:bodyPr/>
          <a:lstStyle/>
          <a:p>
            <a:pPr marL="0" indent="0">
              <a:buNone/>
            </a:pPr>
            <a:r>
              <a:rPr lang="sv-SE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Region Norrbotten och de 14 kommunerna har idag slagit samman till en organisation-Norrbottens Hälsa</a:t>
            </a:r>
          </a:p>
          <a:p>
            <a:pPr marL="0" indent="0">
              <a:buNone/>
            </a:pPr>
            <a:r>
              <a:rPr lang="sv-SE" sz="1800" b="0" i="0">
                <a:latin typeface="Times New Roman" panose="02020603050405020304" pitchFamily="18" charset="0"/>
                <a:cs typeface="Times New Roman" panose="02020603050405020304" pitchFamily="18" charset="0"/>
              </a:rPr>
              <a:t>Vårdyrken åter i topp!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  <a:t>1......................</a:t>
            </a:r>
            <a:b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  <a:t>2......................</a:t>
            </a:r>
            <a:b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  <a:t>3......................</a:t>
            </a:r>
            <a:b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>
                <a:latin typeface="Times New Roman" panose="02020603050405020304" pitchFamily="18" charset="0"/>
                <a:cs typeface="Times New Roman" panose="02020603050405020304" pitchFamily="18" charset="0"/>
              </a:rPr>
              <a:t>Lena kunde bryta år av ensamhet </a:t>
            </a:r>
            <a:br>
              <a:rPr lang="sv-SE" sz="1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-”Jag träffade min kärlek via den nya digitala mötesplatsen i kommunen”</a:t>
            </a:r>
            <a:endParaRPr lang="sv-SE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4C17D60-D9C1-41A1-91E5-FBE5CACC8F7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</p:spPr>
        <p:txBody>
          <a:bodyPr/>
          <a:lstStyle/>
          <a:p>
            <a:r>
              <a:rPr lang="sv-SE" sz="2000">
                <a:latin typeface="Times New Roman" panose="02020603050405020304" pitchFamily="18" charset="0"/>
                <a:cs typeface="Times New Roman" panose="02020603050405020304" pitchFamily="18" charset="0"/>
              </a:rPr>
              <a:t>Långa köer att få jobba i Norrbotten!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800ABF1-1752-4D35-8822-EA1F4F8547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</p:spPr>
        <p:txBody>
          <a:bodyPr/>
          <a:lstStyle/>
          <a:p>
            <a:pPr marL="0" indent="0">
              <a:buNone/>
            </a:pPr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Rehab på nya villkor – den nya lagen ger tydligare rättigheter!</a:t>
            </a:r>
          </a:p>
          <a:p>
            <a:pPr marL="0" indent="0">
              <a:buNone/>
            </a:pPr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Östra Norrbotten gör en “Alaska” och skapar en Glesbygdsmodell som gynnar hela samhället</a:t>
            </a:r>
          </a:p>
          <a:p>
            <a:endParaRPr lang="sv-SE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26B4DB8-9AB1-4EF7-92F0-7F56381E9B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55069" y="1236775"/>
            <a:ext cx="3909557" cy="287545"/>
          </a:xfrm>
        </p:spPr>
        <p:txBody>
          <a:bodyPr/>
          <a:lstStyle/>
          <a:p>
            <a:r>
              <a:rPr lang="sv-SE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Hälsans hus blev stor succé</a:t>
            </a:r>
          </a:p>
          <a:p>
            <a:endParaRPr lang="en-US"/>
          </a:p>
        </p:txBody>
      </p:sp>
      <p:sp>
        <p:nvSpPr>
          <p:cNvPr id="4" name="textruta 3"/>
          <p:cNvSpPr txBox="1"/>
          <p:nvPr/>
        </p:nvSpPr>
        <p:spPr>
          <a:xfrm>
            <a:off x="6935931" y="2933737"/>
            <a:ext cx="1446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latin typeface="Bahnschrift SemiBold Condensed" panose="020B0502040204020203" pitchFamily="34" charset="0"/>
              </a:rPr>
              <a:t>Här erbjuds Birgit landets bästa vård i glesbygd!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194" y="2540862"/>
            <a:ext cx="773863" cy="894126"/>
          </a:xfrm>
          <a:prstGeom prst="rect">
            <a:avLst/>
          </a:prstGeom>
        </p:spPr>
      </p:pic>
      <p:pic>
        <p:nvPicPr>
          <p:cNvPr id="10" name="Bildobjekt 3" descr="image002">
            <a:extLst>
              <a:ext uri="{FF2B5EF4-FFF2-40B4-BE49-F238E27FC236}">
                <a16:creationId xmlns:a16="http://schemas.microsoft.com/office/drawing/2014/main" id="{027AA579-9934-4938-BB06-A65D440D7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59" y="4610733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8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80297"/>
            <a:ext cx="7886700" cy="994172"/>
          </a:xfrm>
        </p:spPr>
        <p:txBody>
          <a:bodyPr>
            <a:normAutofit/>
          </a:bodyPr>
          <a:lstStyle/>
          <a:p>
            <a:r>
              <a:rPr lang="sv-SE" sz="29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Röster från medborgare:</a:t>
            </a:r>
          </a:p>
        </p:txBody>
      </p:sp>
      <p:sp>
        <p:nvSpPr>
          <p:cNvPr id="5" name="Rektangel 4"/>
          <p:cNvSpPr/>
          <p:nvPr/>
        </p:nvSpPr>
        <p:spPr>
          <a:xfrm>
            <a:off x="2572993" y="2840376"/>
            <a:ext cx="553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0000"/>
                </a:solidFill>
                <a:latin typeface="Lucida Calligraphy" panose="03010101010101010101" pitchFamily="66" charset="0"/>
              </a:rPr>
              <a:t>”Mera friskvård innan sjukdom uppträder</a:t>
            </a:r>
            <a:r>
              <a:rPr lang="sv-SE">
                <a:solidFill>
                  <a:srgbClr val="000000"/>
                </a:solidFill>
                <a:latin typeface="Ink Free" panose="03080402000500000000" pitchFamily="66" charset="0"/>
              </a:rPr>
              <a:t>”</a:t>
            </a:r>
          </a:p>
        </p:txBody>
      </p:sp>
      <p:sp>
        <p:nvSpPr>
          <p:cNvPr id="6" name="Rektangel 5"/>
          <p:cNvSpPr/>
          <p:nvPr/>
        </p:nvSpPr>
        <p:spPr>
          <a:xfrm>
            <a:off x="1591261" y="917784"/>
            <a:ext cx="684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>
                <a:latin typeface="Lucida Handwriting" panose="03010101010101010101" pitchFamily="66" charset="0"/>
              </a:rPr>
              <a:t>”Vård och Omsorg måste höra ihop, vara en enhet</a:t>
            </a:r>
            <a:r>
              <a:rPr lang="sv-SE"/>
              <a:t>”</a:t>
            </a:r>
            <a:endParaRPr lang="sv-SE">
              <a:latin typeface="Lucida Handwriting" panose="03010101010101010101" pitchFamily="66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65321" y="3825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i="1"/>
              <a:t>”Jag måste känna att det är jag som äger rummet tillsammans med professionen”.</a:t>
            </a:r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78754" y="1603457"/>
            <a:ext cx="5473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>
                <a:solidFill>
                  <a:srgbClr val="215868"/>
                </a:solidFill>
                <a:latin typeface="Ink Free" panose="03080402000500000000" pitchFamily="66" charset="0"/>
              </a:rPr>
              <a:t>”Vem ska ändra fokus är det jag som är sjuk eller är det ni som beslutar över mig”?</a:t>
            </a:r>
            <a:endParaRPr lang="sv-SE" sz="2000">
              <a:latin typeface="Ink Free" panose="03080402000500000000" pitchFamily="66" charset="0"/>
            </a:endParaRPr>
          </a:p>
        </p:txBody>
      </p:sp>
      <p:pic>
        <p:nvPicPr>
          <p:cNvPr id="9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22" y="4601493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9A7DADF-843C-41D5-BDD6-9BD97B66FC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8" y="4601493"/>
            <a:ext cx="1206876" cy="3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2C9CA54-8FD0-488D-99CB-846B3DF5E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56" y="3023"/>
            <a:ext cx="7798554" cy="5137454"/>
          </a:xfrm>
        </p:spPr>
      </p:pic>
    </p:spTree>
    <p:extLst>
      <p:ext uri="{BB962C8B-B14F-4D97-AF65-F5344CB8AC3E}">
        <p14:creationId xmlns:p14="http://schemas.microsoft.com/office/powerpoint/2010/main" val="92932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Målbild positiva kommentarer - bilden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4107" y="1523474"/>
            <a:ext cx="5978096" cy="2261341"/>
          </a:xfrm>
        </p:spPr>
        <p:txBody>
          <a:bodyPr lIns="91440" tIns="45720" rIns="91440" bIns="45720" anchor="t">
            <a:normAutofit/>
          </a:bodyPr>
          <a:lstStyle/>
          <a:p>
            <a:pPr lvl="0"/>
            <a:r>
              <a:rPr lang="sv-SE"/>
              <a:t>har ett personsfokus</a:t>
            </a:r>
          </a:p>
          <a:p>
            <a:pPr lvl="0"/>
            <a:r>
              <a:rPr lang="sv-SE"/>
              <a:t>samverkan förstärkts med gemensam målbild</a:t>
            </a:r>
          </a:p>
          <a:p>
            <a:pPr lvl="0"/>
            <a:r>
              <a:rPr lang="sv-SE"/>
              <a:t>är klok, tydlig och bra</a:t>
            </a:r>
          </a:p>
          <a:p>
            <a:pPr lvl="0"/>
            <a:r>
              <a:rPr lang="sv-SE"/>
              <a:t>jagperspektivet är jätteviktigt, målbilden är inkluderande om man utgår från jagperspektivet</a:t>
            </a:r>
          </a:p>
          <a:p>
            <a:pPr lvl="0"/>
            <a:r>
              <a:rPr lang="sv-SE"/>
              <a:t>bra utgå från individ och behov</a:t>
            </a:r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58" y="125240"/>
            <a:ext cx="2054976" cy="1027488"/>
          </a:xfrm>
          <a:prstGeom prst="rect">
            <a:avLst/>
          </a:prstGeom>
        </p:spPr>
      </p:pic>
      <p:pic>
        <p:nvPicPr>
          <p:cNvPr id="5" name="Bildobjekt 3" descr="image002">
            <a:extLst>
              <a:ext uri="{FF2B5EF4-FFF2-40B4-BE49-F238E27FC236}">
                <a16:creationId xmlns:a16="http://schemas.microsoft.com/office/drawing/2014/main" id="{7538A8A0-ACFF-4196-9634-CCFF8B80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36" y="4541867"/>
            <a:ext cx="1182769" cy="4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0899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FF18A9BB-E384-4081-9B8F-034BD5BFF5B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2021-11-23T23:00:00+00:00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ARBGRP743-268216389-244</NLLDocumentIDValue>
    <NLLThinningTime xmlns="http://schemas.microsoft.com/sharepoint/v3">2024-11-23T23:00:00+00:00</NLLThinningTime>
    <NLLPublishDateQuickpart xmlns="http://schemas.microsoft.com/sharepoint/v3">2021-11-24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Bodil Larsson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Anneli Granberg</AnsvarigQuickpart>
    <NLLEstablishedBy xmlns="http://schemas.microsoft.com/sharepoint/v3">
      <UserInfo>
        <DisplayName>Bodil Larsson</DisplayName>
        <AccountId>739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1.0</NLLVersion>
    <NLLInformationclass xmlns="http://schemas.microsoft.com/sharepoint/v3">Publik</NLLInformationclass>
    <NLLModifiedBy xmlns="http://schemas.microsoft.com/sharepoint/v3">Bodil Larsson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Länsstyrgrupp</TermName>
          <TermId xmlns="http://schemas.microsoft.com/office/infopath/2007/PartnerControls">40c9582e-9040-4ee0-a5ab-267ced39ceea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/>
    </TaxKeywordTaxHTField>
    <_dlc_DocId xmlns="c7918ce9-5289-4a18-805d-4141408e948c">ARBGRP743-268216389-244</_dlc_DocId>
    <_dlc_DocIdUrl xmlns="c7918ce9-5289-4a18-805d-4141408e948c">
      <Url>http://spportal.extvis.local/process/administrativ/_layouts/15/DocIdRedir.aspx?ID=ARBGRP743-268216389-244</Url>
      <Description>ARBGRP743-268216389-244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2024-12-23T23:00:00+00:00</_dlc_ExpireDate>
    <VIS_DocumentId xmlns="e1dec489-f745-4ed5-9c00-958a11aea6df">
      <Url>https://samarbeta.nll.se/producentplats/lansstyrgrupp/_layouts/15/DocIdRedir.aspx?ID=ARBGRP743-268216389-244</Url>
      <Description>ARBGRP743-268216389-244</Description>
    </VIS_DocumentId>
    <VISResponsible xmlns="e1dec489-f745-4ed5-9c00-958a11aea6df">
      <UserInfo>
        <DisplayName>Anneli Granberg</DisplayName>
        <AccountId>14</AccountId>
        <AccountType/>
      </UserInfo>
    </VISResponsible>
    <DocumentStatus xmlns="e1dec489-f745-4ed5-9c00-958a11aea6df">
      <Url>https://samarbeta.nll.se/producentplats/lansstyrgrupp/_layouts/15/wrkstat.aspx?List=9a9a6252-6fd0-4333-8306-f1e7c6ba4dfa&amp;WorkflowInstanceName=691ccae6-d320-4601-abef-febe71660f7c</Url>
      <Description>Publicerad</Description>
    </DocumentStatus>
    <_dlc_Exempt xmlns="http://schemas.microsoft.com/sharepoint/v3">false</_dlc_Exempt>
  </documentManagement>
</p:properti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8065670135242ccc7b4bd0893aa0943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f82f40d26f4026e890d49a7589b54cc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65D2F-EAE4-411C-BD63-342C2F6BEED6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0945834-6df6-44e3-a2e8-02199c410c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0327E2-C75D-48F8-BEF7-D9FACAD77608}"/>
</file>

<file path=customXml/itemProps3.xml><?xml version="1.0" encoding="utf-8"?>
<ds:datastoreItem xmlns:ds="http://schemas.openxmlformats.org/officeDocument/2006/customXml" ds:itemID="{413655E9-4A9F-4201-98B4-0A9E6DC59166}"/>
</file>

<file path=customXml/itemProps4.xml><?xml version="1.0" encoding="utf-8"?>
<ds:datastoreItem xmlns:ds="http://schemas.openxmlformats.org/officeDocument/2006/customXml" ds:itemID="{E6F29288-794D-424A-AEA8-4B4C1D65D923}"/>
</file>

<file path=customXml/itemProps5.xml><?xml version="1.0" encoding="utf-8"?>
<ds:datastoreItem xmlns:ds="http://schemas.openxmlformats.org/officeDocument/2006/customXml" ds:itemID="{FCB3B59D-8996-43D8-9A1F-3F48D07FD0EB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0</TotalTime>
  <Words>1345</Words>
  <Application>Microsoft Office PowerPoint</Application>
  <PresentationFormat>Bildspel på skärmen (16:9)</PresentationFormat>
  <Paragraphs>247</Paragraphs>
  <Slides>18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18</vt:i4>
      </vt:variant>
    </vt:vector>
  </HeadingPairs>
  <TitlesOfParts>
    <vt:vector size="36" baseType="lpstr">
      <vt:lpstr>Arial</vt:lpstr>
      <vt:lpstr>Bahnschrift SemiBold Condensed</vt:lpstr>
      <vt:lpstr>Calibri</vt:lpstr>
      <vt:lpstr>Calibri Light</vt:lpstr>
      <vt:lpstr>Goudy Old Style</vt:lpstr>
      <vt:lpstr>Goudy Stout</vt:lpstr>
      <vt:lpstr>Ink Free</vt:lpstr>
      <vt:lpstr>Lucida Calligraphy</vt:lpstr>
      <vt:lpstr>Lucida Handwriting</vt:lpstr>
      <vt:lpstr>MV Boli</vt:lpstr>
      <vt:lpstr>Symbol</vt:lpstr>
      <vt:lpstr>Times New Roman</vt:lpstr>
      <vt:lpstr>Wingdings</vt:lpstr>
      <vt:lpstr>Region Norrbotten_vit</vt:lpstr>
      <vt:lpstr>1_Office-tema</vt:lpstr>
      <vt:lpstr>3_Office-tema</vt:lpstr>
      <vt:lpstr>1_Region Norrbotten_vit</vt:lpstr>
      <vt:lpstr>1_SKL PPT Vit</vt:lpstr>
      <vt:lpstr>Nära vård och omsorg</vt:lpstr>
      <vt:lpstr>Plan för arbetet mot en gemensam målbild för omställningen till en Nära vård och omsorg i Norrbotten</vt:lpstr>
      <vt:lpstr>Utmaningsformulering</vt:lpstr>
      <vt:lpstr> Vision God hälsa och upplevelse av välbefinnande oavsett mina förutsättningar och geografisk plats</vt:lpstr>
      <vt:lpstr>PowerPoint-presentation</vt:lpstr>
      <vt:lpstr>Norrbottensposten  11 maj 2031</vt:lpstr>
      <vt:lpstr>Röster från medborgare:</vt:lpstr>
      <vt:lpstr>PowerPoint-presentation</vt:lpstr>
      <vt:lpstr>Målbild positiva kommentarer - bilden</vt:lpstr>
      <vt:lpstr>Målbild kommentarer - texten</vt:lpstr>
      <vt:lpstr>PowerPoint-presentation</vt:lpstr>
      <vt:lpstr>Dialog</vt:lpstr>
      <vt:lpstr>Ledarskapsprogram Nära vård SKR</vt:lpstr>
      <vt:lpstr>Ledarskapsprogram Nära vård SKR</vt:lpstr>
      <vt:lpstr>Ledarskapsprogram Nära vård SKR</vt:lpstr>
      <vt:lpstr>TACK!</vt:lpstr>
      <vt:lpstr>PowerPoint-presentation</vt:lpstr>
      <vt:lpstr>PowerPoint-presentation</vt:lpstr>
    </vt:vector>
  </TitlesOfParts>
  <Company>Region Norrbotten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Salomonsson</dc:creator>
  <cp:keywords/>
  <cp:lastModifiedBy>Eva Lakso</cp:lastModifiedBy>
  <cp:revision>2</cp:revision>
  <cp:lastPrinted>2021-05-20T07:45:41Z</cp:lastPrinted>
  <dcterms:created xsi:type="dcterms:W3CDTF">2021-04-18T13:47:33Z</dcterms:created>
  <dcterms:modified xsi:type="dcterms:W3CDTF">2021-05-20T19:10:13Z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ProducerPlace">
    <vt:lpwstr>7816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Godkänn dokument(1)">
    <vt:lpwstr>, </vt:lpwstr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ProjectUrl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1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NLLProjectDivisionTaxHTField0">
    <vt:lpwstr/>
  </property>
  <property fmtid="{D5CDD505-2E9C-101B-9397-08002B2CF9AE}" pid="40" name="ICD10CodeTaxHTField0">
    <vt:lpwstr/>
  </property>
  <property fmtid="{D5CDD505-2E9C-101B-9397-08002B2CF9AE}" pid="41" name="Godkänn dokument">
    <vt:lpwstr>, </vt:lpwstr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1021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3" name="NLLMtptCode">
    <vt:lpwstr/>
  </property>
  <property fmtid="{D5CDD505-2E9C-101B-9397-08002B2CF9AE}" pid="84" name="ICD10Code">
    <vt:lpwstr/>
  </property>
  <property fmtid="{D5CDD505-2E9C-101B-9397-08002B2CF9AE}" pid="85" name="NLLProjectStatus">
    <vt:lpwstr/>
  </property>
  <property fmtid="{D5CDD505-2E9C-101B-9397-08002B2CF9AE}" pid="86" name="_dlc_policyId">
    <vt:lpwstr>0x010100D7963E0E5B7A40E5AEA07389401D709F007B1238BBD93543428C20870054E92DBF|1214505165</vt:lpwstr>
  </property>
  <property fmtid="{D5CDD505-2E9C-101B-9397-08002B2CF9AE}" pid="8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91" name="_dlc_DocIdItemGuid">
    <vt:lpwstr>3fea4e69-1dad-4413-bfd7-6180653e1567</vt:lpwstr>
  </property>
  <property fmtid="{D5CDD505-2E9C-101B-9397-08002B2CF9AE}" pid="93" name="TaxCatchAll">
    <vt:lpwstr>7816;#;#1021;#</vt:lpwstr>
  </property>
  <property fmtid="{D5CDD505-2E9C-101B-9397-08002B2CF9AE}" pid="95" name="Order">
    <vt:r8>1948900</vt:r8>
  </property>
  <property fmtid="{D5CDD505-2E9C-101B-9397-08002B2CF9AE}" pid="96" name="xd_ProgID">
    <vt:lpwstr/>
  </property>
  <property fmtid="{D5CDD505-2E9C-101B-9397-08002B2CF9AE}" pid="97" name="_SourceUrl">
    <vt:lpwstr/>
  </property>
  <property fmtid="{D5CDD505-2E9C-101B-9397-08002B2CF9AE}" pid="98" name="_SharedFileIndex">
    <vt:lpwstr/>
  </property>
  <property fmtid="{D5CDD505-2E9C-101B-9397-08002B2CF9AE}" pid="99" name="TemplateUrl">
    <vt:lpwstr/>
  </property>
  <property fmtid="{D5CDD505-2E9C-101B-9397-08002B2CF9AE}" pid="101" name="NLLDecisionLevelGoverning">
    <vt:lpwstr/>
  </property>
  <property fmtid="{D5CDD505-2E9C-101B-9397-08002B2CF9AE}" pid="102" name="NLLFactOwner">
    <vt:lpwstr/>
  </property>
  <property fmtid="{D5CDD505-2E9C-101B-9397-08002B2CF9AE}" pid="103" name="NLLFactOwnerText">
    <vt:lpwstr/>
  </property>
  <property fmtid="{D5CDD505-2E9C-101B-9397-08002B2CF9AE}" pid="104" name="xd_Signature">
    <vt:bool>false</vt:bool>
  </property>
  <property fmtid="{D5CDD505-2E9C-101B-9397-08002B2CF9AE}" pid="105" name="NLLDecisionLevel">
    <vt:lpwstr/>
  </property>
  <property fmtid="{D5CDD505-2E9C-101B-9397-08002B2CF9AE}" pid="106" name="NLLPTCProcessLeader">
    <vt:lpwstr/>
  </property>
  <property fmtid="{D5CDD505-2E9C-101B-9397-08002B2CF9AE}" pid="108" name="NLLPTCVISEditor">
    <vt:lpwstr/>
  </property>
</Properties>
</file>